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1491" r:id="rId3"/>
    <p:sldId id="1495" r:id="rId4"/>
    <p:sldId id="1494" r:id="rId5"/>
    <p:sldId id="1590" r:id="rId6"/>
    <p:sldId id="1598" r:id="rId7"/>
    <p:sldId id="1496" r:id="rId8"/>
    <p:sldId id="1530" r:id="rId9"/>
    <p:sldId id="1600" r:id="rId10"/>
    <p:sldId id="1520" r:id="rId11"/>
    <p:sldId id="1602" r:id="rId12"/>
    <p:sldId id="265" r:id="rId13"/>
    <p:sldId id="257" r:id="rId14"/>
    <p:sldId id="1606" r:id="rId15"/>
    <p:sldId id="1608" r:id="rId16"/>
    <p:sldId id="1607" r:id="rId17"/>
    <p:sldId id="258" r:id="rId18"/>
    <p:sldId id="266" r:id="rId19"/>
    <p:sldId id="259" r:id="rId20"/>
    <p:sldId id="260" r:id="rId21"/>
    <p:sldId id="261" r:id="rId22"/>
    <p:sldId id="262" r:id="rId23"/>
    <p:sldId id="263" r:id="rId24"/>
    <p:sldId id="1603" r:id="rId25"/>
    <p:sldId id="1604" r:id="rId26"/>
    <p:sldId id="1605" r:id="rId27"/>
    <p:sldId id="264" r:id="rId28"/>
  </p:sldIdLst>
  <p:sldSz cx="9144000" cy="6858000" type="screen4x3"/>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37"/>
    <p:restoredTop sz="71226"/>
  </p:normalViewPr>
  <p:slideViewPr>
    <p:cSldViewPr snapToGrid="0" snapToObjects="1">
      <p:cViewPr varScale="1">
        <p:scale>
          <a:sx n="76" d="100"/>
          <a:sy n="76" d="100"/>
        </p:scale>
        <p:origin x="12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FA19E-153A-8340-8B68-6FC17B436777}" type="datetimeFigureOut">
              <a:rPr lang="en-US" smtClean="0"/>
              <a:t>8/24/25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67B3F-31D7-7549-AC7C-BBAE5D8CCEB8}" type="slidenum">
              <a:rPr lang="en-US" smtClean="0"/>
              <a:t>‹#›</a:t>
            </a:fld>
            <a:endParaRPr lang="en-US"/>
          </a:p>
        </p:txBody>
      </p:sp>
    </p:spTree>
    <p:extLst>
      <p:ext uri="{BB962C8B-B14F-4D97-AF65-F5344CB8AC3E}">
        <p14:creationId xmlns:p14="http://schemas.microsoft.com/office/powerpoint/2010/main" val="298910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nny.cs.colorado.edu/leadership/AlekSharing.jp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Start recording and AI Companion.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Together, these two surveys complement each other:</a:t>
            </a:r>
          </a:p>
          <a:p>
            <a:r>
              <a:rPr lang="en-US" sz="1200" b="1" i="0" u="none" strike="noStrike" kern="1200" dirty="0">
                <a:solidFill>
                  <a:schemeClr val="tx1"/>
                </a:solidFill>
                <a:effectLst/>
                <a:latin typeface="+mn-lt"/>
                <a:ea typeface="+mn-ea"/>
                <a:cs typeface="+mn-cs"/>
              </a:rPr>
              <a:t>Hou et al. (2024)</a:t>
            </a:r>
            <a:r>
              <a:rPr lang="en-US" sz="1200" b="0" i="0" u="none" strike="noStrike" kern="1200" dirty="0">
                <a:solidFill>
                  <a:schemeClr val="tx1"/>
                </a:solidFill>
                <a:effectLst/>
                <a:latin typeface="+mn-lt"/>
                <a:ea typeface="+mn-ea"/>
                <a:cs typeface="+mn-cs"/>
              </a:rPr>
              <a:t> = systematic mapping of </a:t>
            </a:r>
            <a:r>
              <a:rPr lang="en-US" sz="1200" b="0" i="1" u="none" strike="noStrike" kern="1200" dirty="0">
                <a:solidFill>
                  <a:schemeClr val="tx1"/>
                </a:solidFill>
                <a:effectLst/>
                <a:latin typeface="+mn-lt"/>
                <a:ea typeface="+mn-ea"/>
                <a:cs typeface="+mn-cs"/>
              </a:rPr>
              <a:t>what has been done</a:t>
            </a:r>
            <a:r>
              <a:rPr lang="en-US" sz="1200" b="0" i="0" u="none" strike="noStrike" kern="1200" dirty="0">
                <a:solidFill>
                  <a:schemeClr val="tx1"/>
                </a:solidFill>
                <a:effectLst/>
                <a:latin typeface="+mn-lt"/>
                <a:ea typeface="+mn-ea"/>
                <a:cs typeface="+mn-cs"/>
              </a:rPr>
              <a:t> and research directions.</a:t>
            </a:r>
          </a:p>
          <a:p>
            <a:r>
              <a:rPr lang="en-US" sz="1200" b="1" i="0" u="none" strike="noStrike" kern="1200" dirty="0">
                <a:solidFill>
                  <a:schemeClr val="tx1"/>
                </a:solidFill>
                <a:effectLst/>
                <a:latin typeface="+mn-lt"/>
                <a:ea typeface="+mn-ea"/>
                <a:cs typeface="+mn-cs"/>
              </a:rPr>
              <a:t>Fan et al. (2023)</a:t>
            </a:r>
            <a:r>
              <a:rPr lang="en-US" sz="1200" b="0" i="0" u="none" strike="noStrike" kern="1200" dirty="0">
                <a:solidFill>
                  <a:schemeClr val="tx1"/>
                </a:solidFill>
                <a:effectLst/>
                <a:latin typeface="+mn-lt"/>
                <a:ea typeface="+mn-ea"/>
                <a:cs typeface="+mn-cs"/>
              </a:rPr>
              <a:t> = conceptual survey + </a:t>
            </a:r>
            <a:r>
              <a:rPr lang="en-US" sz="1200" b="0" i="1" u="none" strike="noStrike" kern="1200" dirty="0">
                <a:solidFill>
                  <a:schemeClr val="tx1"/>
                </a:solidFill>
                <a:effectLst/>
                <a:latin typeface="+mn-lt"/>
                <a:ea typeface="+mn-ea"/>
                <a:cs typeface="+mn-cs"/>
              </a:rPr>
              <a:t>open problems</a:t>
            </a:r>
            <a:r>
              <a:rPr lang="en-US" sz="1200" b="0" i="0" u="none" strike="noStrike" kern="1200" dirty="0">
                <a:solidFill>
                  <a:schemeClr val="tx1"/>
                </a:solidFill>
                <a:effectLst/>
                <a:latin typeface="+mn-lt"/>
                <a:ea typeface="+mn-ea"/>
                <a:cs typeface="+mn-cs"/>
              </a:rPr>
              <a:t> and meta-level challenges.</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1</a:t>
            </a:fld>
            <a:endParaRPr lang="en-US"/>
          </a:p>
        </p:txBody>
      </p:sp>
    </p:spTree>
    <p:extLst>
      <p:ext uri="{BB962C8B-B14F-4D97-AF65-F5344CB8AC3E}">
        <p14:creationId xmlns:p14="http://schemas.microsoft.com/office/powerpoint/2010/main" val="2313440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374201"/>
            <a:ext cx="18702374" cy="5492146"/>
          </a:xfrm>
        </p:spPr>
        <p:txBody>
          <a:bodyPr/>
          <a:lstStyle/>
          <a:p>
            <a:r>
              <a:rPr lang="en-US" sz="1200" kern="1200" dirty="0">
                <a:solidFill>
                  <a:schemeClr val="tx1"/>
                </a:solidFill>
                <a:latin typeface="Times New Roman" pitchFamily="18" charset="0"/>
                <a:ea typeface="+mn-ea"/>
                <a:cs typeface="+mn-cs"/>
              </a:rPr>
              <a:t>One</a:t>
            </a:r>
            <a:r>
              <a:rPr lang="en-US" sz="1200" kern="1200" baseline="0" dirty="0">
                <a:solidFill>
                  <a:schemeClr val="tx1"/>
                </a:solidFill>
                <a:latin typeface="Times New Roman" pitchFamily="18" charset="0"/>
                <a:ea typeface="+mn-ea"/>
                <a:cs typeface="+mn-cs"/>
              </a:rPr>
              <a:t> day</a:t>
            </a:r>
            <a:r>
              <a:rPr lang="en-US" sz="1200" kern="1200" dirty="0">
                <a:solidFill>
                  <a:schemeClr val="tx1"/>
                </a:solidFill>
                <a:latin typeface="Times New Roman" pitchFamily="18" charset="0"/>
                <a:ea typeface="+mn-ea"/>
                <a:cs typeface="+mn-cs"/>
              </a:rPr>
              <a:t>, I opened my eyes and found myself in a strange place, stranded on a white bed, in a white room. </a:t>
            </a:r>
          </a:p>
          <a:p>
            <a:r>
              <a:rPr lang="en-US" sz="1200" kern="1200" dirty="0">
                <a:solidFill>
                  <a:schemeClr val="tx1"/>
                </a:solidFill>
                <a:latin typeface="Times New Roman" pitchFamily="18" charset="0"/>
                <a:ea typeface="+mn-ea"/>
                <a:cs typeface="+mn-cs"/>
              </a:rPr>
              <a:t>On the wall in front of me was a whiteboard on which was written:  Today’s date is Aug 5th, 2015, this is the Good Samaritan Hospital in Corvallis Oregon.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 asked a person in white why I am there, and she told me that I had a &lt;CLICK&gt;bicycle crash. </a:t>
            </a:r>
          </a:p>
          <a:p>
            <a:r>
              <a:rPr lang="en-US" sz="1200" kern="1200" dirty="0">
                <a:solidFill>
                  <a:schemeClr val="tx1"/>
                </a:solidFill>
                <a:latin typeface="Times New Roman" pitchFamily="18" charset="0"/>
                <a:ea typeface="+mn-ea"/>
                <a:cs typeface="+mn-cs"/>
              </a:rPr>
              <a:t>I did not remember any</a:t>
            </a:r>
            <a:r>
              <a:rPr lang="en-US" sz="1200" kern="1200" baseline="0" dirty="0">
                <a:solidFill>
                  <a:schemeClr val="tx1"/>
                </a:solidFill>
                <a:latin typeface="Times New Roman" pitchFamily="18" charset="0"/>
                <a:ea typeface="+mn-ea"/>
                <a:cs typeface="+mn-cs"/>
              </a:rPr>
              <a:t> accident, I</a:t>
            </a:r>
            <a:r>
              <a:rPr lang="en-US" sz="1200" kern="1200" dirty="0">
                <a:solidFill>
                  <a:schemeClr val="tx1"/>
                </a:solidFill>
                <a:latin typeface="Times New Roman" pitchFamily="18" charset="0"/>
                <a:ea typeface="+mn-ea"/>
                <a:cs typeface="+mn-cs"/>
              </a:rPr>
              <a:t> no longer remembered what year it was, or how many children I had or what was their birthday. I was happy to recognize my wife. Note to self:</a:t>
            </a:r>
            <a:r>
              <a:rPr lang="en-US" sz="1200" kern="1200" baseline="0" dirty="0">
                <a:solidFill>
                  <a:schemeClr val="tx1"/>
                </a:solidFill>
                <a:latin typeface="Times New Roman" pitchFamily="18" charset="0"/>
                <a:ea typeface="+mn-ea"/>
                <a:cs typeface="+mn-cs"/>
              </a:rPr>
              <a:t> when something back happens, make sure that you remember the people closest to you.</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When she came to my bed I kept asking her: &lt;CLICK BACK&gt; honey where I am and why I am here. </a:t>
            </a:r>
          </a:p>
          <a:p>
            <a:r>
              <a:rPr lang="en-US" sz="1200" kern="1200" dirty="0">
                <a:solidFill>
                  <a:schemeClr val="tx1"/>
                </a:solidFill>
                <a:latin typeface="Times New Roman" pitchFamily="18" charset="0"/>
                <a:ea typeface="+mn-ea"/>
                <a:cs typeface="+mn-cs"/>
              </a:rPr>
              <a:t>She told me the same story: I crashed my bicycle &lt;CLICK</a:t>
            </a:r>
            <a:r>
              <a:rPr lang="en-US" sz="1200" kern="1200" baseline="0" dirty="0">
                <a:solidFill>
                  <a:schemeClr val="tx1"/>
                </a:solidFill>
                <a:latin typeface="Times New Roman" pitchFamily="18" charset="0"/>
                <a:ea typeface="+mn-ea"/>
                <a:cs typeface="+mn-cs"/>
              </a:rPr>
              <a:t> FORWARD&gt;</a:t>
            </a:r>
            <a:r>
              <a:rPr lang="en-US" sz="1200" kern="1200" dirty="0">
                <a:solidFill>
                  <a:schemeClr val="tx1"/>
                </a:solidFill>
                <a:latin typeface="Times New Roman" pitchFamily="18" charset="0"/>
                <a:ea typeface="+mn-ea"/>
                <a:cs typeface="+mn-cs"/>
              </a:rPr>
              <a:t>. A minute later I would ask again &lt;CLICK BACK&gt; "honey where I am and why I am here", and my patient wife kept telling me the same answer &lt;CLICK </a:t>
            </a:r>
            <a:r>
              <a:rPr lang="en-US" sz="1200" kern="1200" baseline="0" dirty="0">
                <a:solidFill>
                  <a:schemeClr val="tx1"/>
                </a:solidFill>
                <a:latin typeface="Times New Roman" pitchFamily="18" charset="0"/>
                <a:ea typeface="+mn-ea"/>
                <a:cs typeface="+mn-cs"/>
              </a:rPr>
              <a:t>FORWARD</a:t>
            </a:r>
            <a:r>
              <a:rPr lang="en-US" sz="1200" kern="1200" dirty="0">
                <a:solidFill>
                  <a:schemeClr val="tx1"/>
                </a:solidFill>
                <a:latin typeface="Times New Roman" pitchFamily="18" charset="0"/>
                <a:ea typeface="+mn-ea"/>
                <a:cs typeface="+mn-cs"/>
              </a:rPr>
              <a:t>&gt; .  </a:t>
            </a:r>
          </a:p>
          <a:p>
            <a:r>
              <a:rPr lang="en-US" sz="1200" kern="1200" dirty="0">
                <a:solidFill>
                  <a:schemeClr val="tx1"/>
                </a:solidFill>
                <a:latin typeface="Times New Roman" pitchFamily="18" charset="0"/>
                <a:ea typeface="+mn-ea"/>
                <a:cs typeface="+mn-cs"/>
              </a:rPr>
              <a:t>&lt;CLICK </a:t>
            </a:r>
            <a:r>
              <a:rPr lang="en-US" sz="1200" kern="1200" baseline="0" dirty="0">
                <a:solidFill>
                  <a:schemeClr val="tx1"/>
                </a:solidFill>
                <a:latin typeface="Times New Roman" pitchFamily="18" charset="0"/>
                <a:ea typeface="+mn-ea"/>
                <a:cs typeface="+mn-cs"/>
              </a:rPr>
              <a:t>FORWARD</a:t>
            </a:r>
            <a:r>
              <a:rPr lang="en-US" sz="1200" kern="1200" dirty="0">
                <a:solidFill>
                  <a:schemeClr val="tx1"/>
                </a:solidFill>
                <a:latin typeface="Times New Roman" pitchFamily="18" charset="0"/>
                <a:ea typeface="+mn-ea"/>
                <a:cs typeface="+mn-cs"/>
              </a:rPr>
              <a:t>&gt;  You see, I had suffered a severe brain concussion in which I lost my short term memory, so my memory was resetting every 2 minutes.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&lt;CLICK&gt;</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The days and months after my accident</a:t>
            </a:r>
            <a:r>
              <a:rPr lang="en-US" sz="1200" kern="1200" baseline="0" dirty="0">
                <a:solidFill>
                  <a:schemeClr val="tx1"/>
                </a:solidFill>
                <a:latin typeface="Times New Roman" pitchFamily="18" charset="0"/>
                <a:ea typeface="+mn-ea"/>
                <a:cs typeface="+mn-cs"/>
              </a:rPr>
              <a:t> I reflected on my life. While my brain was foggy from loss of short term memory, I had the best clarity of mind and I was seeing the big picture. I saw how selfish I was,  and while being very successful in academia, I was using people to serve me. </a:t>
            </a:r>
          </a:p>
          <a:p>
            <a:r>
              <a:rPr lang="en-US" sz="1200" kern="1200" baseline="0" dirty="0">
                <a:solidFill>
                  <a:schemeClr val="tx1"/>
                </a:solidFill>
                <a:latin typeface="Times New Roman" pitchFamily="18" charset="0"/>
                <a:ea typeface="+mn-ea"/>
                <a:cs typeface="+mn-cs"/>
              </a:rPr>
              <a:t>For example, I was focusing on the research that the students was producing and less on the students. I was the proverbial farmer who cared more about the golden egg than about the golden hen.</a:t>
            </a:r>
          </a:p>
          <a:p>
            <a:r>
              <a:rPr lang="en-US" sz="1200" kern="1200" dirty="0">
                <a:solidFill>
                  <a:schemeClr val="tx1"/>
                </a:solidFill>
                <a:latin typeface="Times New Roman" pitchFamily="18" charset="0"/>
                <a:ea typeface="+mn-ea"/>
                <a:cs typeface="+mn-cs"/>
              </a:rPr>
              <a:t>I decide</a:t>
            </a:r>
            <a:r>
              <a:rPr lang="en-US" sz="1200" kern="1200" baseline="0" dirty="0">
                <a:solidFill>
                  <a:schemeClr val="tx1"/>
                </a:solidFill>
                <a:latin typeface="Times New Roman" pitchFamily="18" charset="0"/>
                <a:ea typeface="+mn-ea"/>
                <a:cs typeface="+mn-cs"/>
              </a:rPr>
              <a:t>d to turn my life around, and decided it was time</a:t>
            </a:r>
            <a:r>
              <a:rPr lang="en-US" sz="1200" kern="1200" dirty="0">
                <a:solidFill>
                  <a:schemeClr val="tx1"/>
                </a:solidFill>
                <a:latin typeface="Times New Roman" pitchFamily="18" charset="0"/>
                <a:ea typeface="+mn-ea"/>
                <a:cs typeface="+mn-cs"/>
              </a:rPr>
              <a:t> for</a:t>
            </a:r>
            <a:r>
              <a:rPr lang="en-US" sz="1200" kern="1200" baseline="0" dirty="0">
                <a:solidFill>
                  <a:schemeClr val="tx1"/>
                </a:solidFill>
                <a:latin typeface="Times New Roman" pitchFamily="18" charset="0"/>
                <a:ea typeface="+mn-ea"/>
                <a:cs typeface="+mn-cs"/>
              </a:rPr>
              <a:t> me to serve people, instead of waiting to be served</a:t>
            </a:r>
            <a:r>
              <a:rPr lang="en-US" sz="1200" kern="1200" dirty="0">
                <a:solidFill>
                  <a:schemeClr val="tx1"/>
                </a:solidFill>
                <a:latin typeface="Times New Roman" pitchFamily="18" charset="0"/>
                <a:ea typeface="+mn-ea"/>
                <a:cs typeface="+mn-cs"/>
              </a:rPr>
              <a:t>.</a:t>
            </a:r>
            <a:r>
              <a:rPr lang="en-US" sz="1200" kern="1200" baseline="0" dirty="0">
                <a:solidFill>
                  <a:schemeClr val="tx1"/>
                </a:solidFill>
                <a:latin typeface="Times New Roman" pitchFamily="18" charset="0"/>
                <a:ea typeface="+mn-ea"/>
                <a:cs typeface="+mn-cs"/>
              </a:rPr>
              <a:t> </a:t>
            </a:r>
          </a:p>
          <a:p>
            <a:r>
              <a:rPr lang="en-US" sz="1200" b="1" kern="1200" dirty="0">
                <a:solidFill>
                  <a:schemeClr val="tx1"/>
                </a:solidFill>
                <a:latin typeface="Times New Roman" pitchFamily="18" charset="0"/>
                <a:ea typeface="+mn-ea"/>
                <a:cs typeface="+mn-cs"/>
              </a:rPr>
              <a:t>Everyday I am learning how to intentionally serve people and add value to others. </a:t>
            </a: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Everyday I am learning how to shift from being a ladder climber to being a ladder holder. I want you to reach higher than I did, to go further than I did.</a:t>
            </a:r>
          </a:p>
          <a:p>
            <a:r>
              <a:rPr lang="en-US" sz="1200" b="1" kern="1200" dirty="0">
                <a:solidFill>
                  <a:schemeClr val="tx1"/>
                </a:solidFill>
                <a:latin typeface="Times New Roman" pitchFamily="18" charset="0"/>
                <a:ea typeface="+mn-ea"/>
                <a:cs typeface="+mn-cs"/>
              </a:rPr>
              <a:t>I shifted from being</a:t>
            </a:r>
            <a:r>
              <a:rPr lang="en-US" sz="1200" b="1" kern="1200" baseline="0" dirty="0">
                <a:solidFill>
                  <a:schemeClr val="tx1"/>
                </a:solidFill>
                <a:latin typeface="Times New Roman" pitchFamily="18" charset="0"/>
                <a:ea typeface="+mn-ea"/>
                <a:cs typeface="+mn-cs"/>
              </a:rPr>
              <a:t> </a:t>
            </a:r>
            <a:r>
              <a:rPr lang="en-US" sz="1200" b="1" kern="1200" baseline="0" dirty="0" err="1">
                <a:solidFill>
                  <a:schemeClr val="tx1"/>
                </a:solidFill>
                <a:latin typeface="Times New Roman" pitchFamily="18" charset="0"/>
                <a:ea typeface="+mn-ea"/>
                <a:cs typeface="+mn-cs"/>
              </a:rPr>
              <a:t>preocupied</a:t>
            </a:r>
            <a:r>
              <a:rPr lang="en-US" sz="1200" b="1" kern="1200" baseline="0" dirty="0">
                <a:solidFill>
                  <a:schemeClr val="tx1"/>
                </a:solidFill>
                <a:latin typeface="Times New Roman" pitchFamily="18" charset="0"/>
                <a:ea typeface="+mn-ea"/>
                <a:cs typeface="+mn-cs"/>
              </a:rPr>
              <a:t> by my own success to mentoring more junior faculty so that they can learn and avoid the mistakes I made.</a:t>
            </a:r>
            <a:endParaRPr lang="en-US" sz="1200" b="1" kern="1200" dirty="0">
              <a:solidFill>
                <a:schemeClr val="tx1"/>
              </a:solidFill>
              <a:latin typeface="Times New Roman" pitchFamily="18" charset="0"/>
              <a:ea typeface="+mn-ea"/>
              <a:cs typeface="+mn-cs"/>
            </a:endParaRPr>
          </a:p>
          <a:p>
            <a:endParaRPr lang="en-US" baseline="0" dirty="0"/>
          </a:p>
          <a:p>
            <a:r>
              <a:rPr lang="en-US" sz="1200" kern="1200" dirty="0">
                <a:solidFill>
                  <a:schemeClr val="tx1"/>
                </a:solidFill>
                <a:latin typeface="Times New Roman" pitchFamily="18" charset="0"/>
                <a:ea typeface="+mn-ea"/>
                <a:cs typeface="+mn-cs"/>
              </a:rPr>
              <a:t>I will give you unprecedented access to behind-the-curtain information on how I do</a:t>
            </a:r>
            <a:r>
              <a:rPr lang="en-US" sz="1200" kern="1200" baseline="0" dirty="0">
                <a:solidFill>
                  <a:schemeClr val="tx1"/>
                </a:solidFill>
                <a:latin typeface="Times New Roman" pitchFamily="18" charset="0"/>
                <a:ea typeface="+mn-ea"/>
                <a:cs typeface="+mn-cs"/>
              </a:rPr>
              <a:t> research; </a:t>
            </a:r>
          </a:p>
          <a:p>
            <a:r>
              <a:rPr lang="en-US" sz="1200" kern="1200" baseline="0" dirty="0">
                <a:solidFill>
                  <a:schemeClr val="tx1"/>
                </a:solidFill>
                <a:latin typeface="Times New Roman" pitchFamily="18" charset="0"/>
                <a:ea typeface="+mn-ea"/>
                <a:cs typeface="+mn-cs"/>
              </a:rPr>
              <a:t>Some of these are brand new insights that </a:t>
            </a:r>
            <a:r>
              <a:rPr lang="en-US" sz="1200" kern="1200" dirty="0">
                <a:solidFill>
                  <a:schemeClr val="tx1"/>
                </a:solidFill>
                <a:latin typeface="Times New Roman" pitchFamily="18" charset="0"/>
                <a:ea typeface="+mn-ea"/>
                <a:cs typeface="+mn-cs"/>
              </a:rPr>
              <a:t>I have never shared before. So whe</a:t>
            </a:r>
            <a:r>
              <a:rPr lang="en-US" sz="1200" kern="1200" baseline="0" dirty="0">
                <a:solidFill>
                  <a:schemeClr val="tx1"/>
                </a:solidFill>
                <a:latin typeface="Times New Roman" pitchFamily="18" charset="0"/>
                <a:ea typeface="+mn-ea"/>
                <a:cs typeface="+mn-cs"/>
              </a:rPr>
              <a:t>n you see the Owl icon, I am about to share one of those insights. </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 am</a:t>
            </a:r>
            <a:r>
              <a:rPr lang="en-US" sz="1200" kern="1200" baseline="0" dirty="0">
                <a:solidFill>
                  <a:schemeClr val="tx1"/>
                </a:solidFill>
                <a:latin typeface="Times New Roman" pitchFamily="18" charset="0"/>
                <a:ea typeface="+mn-ea"/>
                <a:cs typeface="+mn-cs"/>
              </a:rPr>
              <a:t> </a:t>
            </a:r>
            <a:r>
              <a:rPr lang="en-US" sz="1200" kern="1200" dirty="0">
                <a:solidFill>
                  <a:schemeClr val="tx1"/>
                </a:solidFill>
                <a:latin typeface="Times New Roman" pitchFamily="18" charset="0"/>
                <a:ea typeface="+mn-ea"/>
                <a:cs typeface="+mn-cs"/>
              </a:rPr>
              <a:t>So excited to share these with you.</a:t>
            </a:r>
          </a:p>
          <a:p>
            <a:pPr eaLnBrk="1" hangingPunct="1">
              <a:lnSpc>
                <a:spcPct val="80000"/>
              </a:lnSpc>
              <a:buFont typeface="Wingdings" charset="0"/>
              <a:buNone/>
            </a:pPr>
            <a:endParaRPr lang="en-US" b="0" dirty="0"/>
          </a:p>
          <a:p>
            <a:pPr eaLnBrk="1" hangingPunct="1">
              <a:lnSpc>
                <a:spcPct val="80000"/>
              </a:lnSpc>
              <a:buFont typeface="Wingdings" charset="0"/>
              <a:buNone/>
            </a:pPr>
            <a:endParaRPr lang="en-US" b="0" dirty="0"/>
          </a:p>
          <a:p>
            <a:pPr>
              <a:defRPr/>
            </a:pPr>
            <a:endParaRPr lang="en-US" dirty="0"/>
          </a:p>
          <a:p>
            <a:pPr>
              <a:defRPr/>
            </a:pPr>
            <a:r>
              <a:rPr lang="en-US" dirty="0"/>
              <a:t>===</a:t>
            </a:r>
          </a:p>
          <a:p>
            <a:pPr>
              <a:defRPr/>
            </a:pPr>
            <a:r>
              <a:rPr lang="en-US" dirty="0"/>
              <a:t>Notice: don</a:t>
            </a:r>
            <a:r>
              <a:rPr lang="mr-IN" dirty="0"/>
              <a:t>’</a:t>
            </a:r>
            <a:r>
              <a:rPr lang="en-US" dirty="0"/>
              <a:t>t talk </a:t>
            </a:r>
          </a:p>
          <a:p>
            <a:pPr>
              <a:defRPr/>
            </a:pPr>
            <a:endParaRPr lang="en-US" dirty="0"/>
          </a:p>
          <a:p>
            <a:pPr>
              <a:defRPr/>
            </a:pPr>
            <a:endParaRPr lang="en-US" dirty="0"/>
          </a:p>
        </p:txBody>
      </p:sp>
      <p:sp>
        <p:nvSpPr>
          <p:cNvPr id="4" name="Slide Number Placeholder 3"/>
          <p:cNvSpPr>
            <a:spLocks noGrp="1"/>
          </p:cNvSpPr>
          <p:nvPr>
            <p:ph type="sldNum" sz="quarter" idx="5"/>
          </p:nvPr>
        </p:nvSpPr>
        <p:spPr>
          <a:xfrm>
            <a:off x="9242375" y="7015246"/>
            <a:ext cx="358826" cy="299955"/>
          </a:xfrm>
        </p:spPr>
        <p:txBody>
          <a:bodyPr/>
          <a:lstStyle/>
          <a:p>
            <a:pPr>
              <a:defRPr/>
            </a:pPr>
            <a:fld id="{12EA8BB9-C2D6-AD4C-AC75-CA63D7D11421}" type="slidenum">
              <a:rPr lang="en-US" smtClean="0"/>
              <a:pPr>
                <a:defRPr/>
              </a:pPr>
              <a:t>10</a:t>
            </a:fld>
            <a:endParaRPr lang="en-US"/>
          </a:p>
        </p:txBody>
      </p:sp>
    </p:spTree>
    <p:extLst>
      <p:ext uri="{BB962C8B-B14F-4D97-AF65-F5344CB8AC3E}">
        <p14:creationId xmlns:p14="http://schemas.microsoft.com/office/powerpoint/2010/main" val="65604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pitchFamily="18" charset="0"/>
                <a:ea typeface="+mn-ea"/>
                <a:cs typeface="+mn-cs"/>
              </a:rPr>
              <a:t>In 2021 I went on an extended trip to the Dominican Republic with</a:t>
            </a:r>
            <a:br>
              <a:rPr lang="en-US" dirty="0"/>
            </a:br>
            <a:r>
              <a:rPr lang="en-US" sz="1200" b="0" i="0" u="none" strike="noStrike" kern="1200" dirty="0">
                <a:solidFill>
                  <a:schemeClr val="tx1"/>
                </a:solidFill>
                <a:effectLst/>
                <a:latin typeface="Times New Roman" pitchFamily="18" charset="0"/>
                <a:ea typeface="+mn-ea"/>
                <a:cs typeface="+mn-cs"/>
              </a:rPr>
              <a:t>my mentor John Maxwell (the #1 leadership expert in the world) and 200</a:t>
            </a:r>
            <a:br>
              <a:rPr lang="en-US" dirty="0"/>
            </a:br>
            <a:r>
              <a:rPr lang="en-US" sz="1200" b="0" i="0" u="none" strike="noStrike" kern="1200" dirty="0">
                <a:solidFill>
                  <a:schemeClr val="tx1"/>
                </a:solidFill>
                <a:effectLst/>
                <a:latin typeface="Times New Roman" pitchFamily="18" charset="0"/>
                <a:ea typeface="+mn-ea"/>
                <a:cs typeface="+mn-cs"/>
              </a:rPr>
              <a:t>of our leadership coaches. The DR president invited us to start a</a:t>
            </a:r>
            <a:br>
              <a:rPr lang="en-US" dirty="0"/>
            </a:br>
            <a:r>
              <a:rPr lang="en-US" sz="1200" b="0" i="0" u="none" strike="noStrike" kern="1200" dirty="0">
                <a:solidFill>
                  <a:schemeClr val="tx1"/>
                </a:solidFill>
                <a:effectLst/>
                <a:latin typeface="Times New Roman" pitchFamily="18" charset="0"/>
                <a:ea typeface="+mn-ea"/>
                <a:cs typeface="+mn-cs"/>
              </a:rPr>
              <a:t>leadership transformation for the whole nation. I am so grateful that we</a:t>
            </a:r>
            <a:br>
              <a:rPr lang="en-US" dirty="0"/>
            </a:br>
            <a:r>
              <a:rPr lang="en-US" sz="1200" b="0" i="0" u="none" strike="noStrike" kern="1200" dirty="0">
                <a:solidFill>
                  <a:schemeClr val="tx1"/>
                </a:solidFill>
                <a:effectLst/>
                <a:latin typeface="Times New Roman" pitchFamily="18" charset="0"/>
                <a:ea typeface="+mn-ea"/>
                <a:cs typeface="+mn-cs"/>
              </a:rPr>
              <a:t>trained 37,000 leaders from all major streams of influence (government,</a:t>
            </a:r>
            <a:br>
              <a:rPr lang="en-US" dirty="0"/>
            </a:br>
            <a:r>
              <a:rPr lang="en-US" sz="1200" b="0" i="0" u="none" strike="noStrike" kern="1200" dirty="0">
                <a:solidFill>
                  <a:schemeClr val="tx1"/>
                </a:solidFill>
                <a:effectLst/>
                <a:latin typeface="Times New Roman" pitchFamily="18" charset="0"/>
                <a:ea typeface="+mn-ea"/>
                <a:cs typeface="+mn-cs"/>
              </a:rPr>
              <a:t>business, education, non-profits, sports, media, health, etc.). I came</a:t>
            </a:r>
            <a:br>
              <a:rPr lang="en-US" dirty="0"/>
            </a:br>
            <a:r>
              <a:rPr lang="en-US" sz="1200" b="0" i="0" u="none" strike="noStrike" kern="1200" dirty="0">
                <a:solidFill>
                  <a:schemeClr val="tx1"/>
                </a:solidFill>
                <a:effectLst/>
                <a:latin typeface="Times New Roman" pitchFamily="18" charset="0"/>
                <a:ea typeface="+mn-ea"/>
                <a:cs typeface="+mn-cs"/>
              </a:rPr>
              <a:t>home also transformed and with a renewed sense of gratitude for</a:t>
            </a:r>
            <a:br>
              <a:rPr lang="en-US" dirty="0"/>
            </a:br>
            <a:r>
              <a:rPr lang="en-US" sz="1200" b="0" i="0" u="none" strike="noStrike" kern="1200" dirty="0">
                <a:solidFill>
                  <a:schemeClr val="tx1"/>
                </a:solidFill>
                <a:effectLst/>
                <a:latin typeface="Times New Roman" pitchFamily="18" charset="0"/>
                <a:ea typeface="+mn-ea"/>
                <a:cs typeface="+mn-cs"/>
              </a:rPr>
              <a:t>everything we have at home.</a:t>
            </a:r>
            <a:br>
              <a:rPr lang="en-US" dirty="0"/>
            </a:br>
            <a:endParaRPr lang="en-US" dirty="0"/>
          </a:p>
          <a:p>
            <a:r>
              <a:rPr lang="en-US" dirty="0"/>
              <a:t>CLICK </a:t>
            </a:r>
            <a:br>
              <a:rPr lang="en-US" dirty="0"/>
            </a:br>
            <a:r>
              <a:rPr lang="en-US" sz="1200" b="0" i="0" u="none" strike="noStrike" kern="1200" dirty="0">
                <a:solidFill>
                  <a:schemeClr val="tx1"/>
                </a:solidFill>
                <a:effectLst/>
                <a:latin typeface="Times New Roman" pitchFamily="18" charset="0"/>
                <a:ea typeface="+mn-ea"/>
                <a:cs typeface="+mn-cs"/>
              </a:rPr>
              <a:t>I want to share with you a personal story that changed my perspective.</a:t>
            </a:r>
            <a:br>
              <a:rPr lang="en-US" dirty="0"/>
            </a:br>
            <a:r>
              <a:rPr lang="en-US" sz="1200" b="0" i="0" u="none" strike="noStrike" kern="1200" dirty="0">
                <a:solidFill>
                  <a:schemeClr val="tx1"/>
                </a:solidFill>
                <a:effectLst/>
                <a:latin typeface="Times New Roman" pitchFamily="18" charset="0"/>
                <a:ea typeface="+mn-ea"/>
                <a:cs typeface="+mn-cs"/>
              </a:rPr>
              <a:t>As my family joined me for this extended trip in the DR, one day we</a:t>
            </a:r>
            <a:br>
              <a:rPr lang="en-US" dirty="0"/>
            </a:br>
            <a:r>
              <a:rPr lang="en-US" sz="1200" b="0" i="0" u="none" strike="noStrike" kern="1200" dirty="0">
                <a:solidFill>
                  <a:schemeClr val="tx1"/>
                </a:solidFill>
                <a:effectLst/>
                <a:latin typeface="Times New Roman" pitchFamily="18" charset="0"/>
                <a:ea typeface="+mn-ea"/>
                <a:cs typeface="+mn-cs"/>
              </a:rPr>
              <a:t>stopped by on the side of the road to help some local kids that were</a:t>
            </a:r>
            <a:br>
              <a:rPr lang="en-US" dirty="0"/>
            </a:br>
            <a:r>
              <a:rPr lang="en-US" sz="1200" b="0" i="0" u="none" strike="noStrike" kern="1200" dirty="0">
                <a:solidFill>
                  <a:schemeClr val="tx1"/>
                </a:solidFill>
                <a:effectLst/>
                <a:latin typeface="Times New Roman" pitchFamily="18" charset="0"/>
                <a:ea typeface="+mn-ea"/>
                <a:cs typeface="+mn-cs"/>
              </a:rPr>
              <a:t>making a living by selling cold water and basic staple foods. We came</a:t>
            </a:r>
            <a:br>
              <a:rPr lang="en-US" dirty="0"/>
            </a:br>
            <a:r>
              <a:rPr lang="en-US" sz="1200" b="0" i="0" u="none" strike="noStrike" kern="1200" dirty="0">
                <a:solidFill>
                  <a:schemeClr val="tx1"/>
                </a:solidFill>
                <a:effectLst/>
                <a:latin typeface="Times New Roman" pitchFamily="18" charset="0"/>
                <a:ea typeface="+mn-ea"/>
                <a:cs typeface="+mn-cs"/>
              </a:rPr>
              <a:t>prepared from home with candies and small toys to share, and my 3</a:t>
            </a:r>
            <a:br>
              <a:rPr lang="en-US" dirty="0"/>
            </a:br>
            <a:r>
              <a:rPr lang="en-US" sz="1200" b="0" i="0" u="none" strike="noStrike" kern="1200" dirty="0">
                <a:solidFill>
                  <a:schemeClr val="tx1"/>
                </a:solidFill>
                <a:effectLst/>
                <a:latin typeface="Times New Roman" pitchFamily="18" charset="0"/>
                <a:ea typeface="+mn-ea"/>
                <a:cs typeface="+mn-cs"/>
              </a:rPr>
              <a:t>children got to experience the joy of helping some less fortunate kids</a:t>
            </a:r>
            <a:br>
              <a:rPr lang="en-US" dirty="0"/>
            </a:br>
            <a:r>
              <a:rPr lang="en-US" sz="1200" b="0" i="0" u="none" strike="noStrike" kern="1200" dirty="0">
                <a:solidFill>
                  <a:schemeClr val="tx1"/>
                </a:solidFill>
                <a:effectLst/>
                <a:latin typeface="Times New Roman" pitchFamily="18" charset="0"/>
                <a:ea typeface="+mn-ea"/>
                <a:cs typeface="+mn-cs"/>
              </a:rPr>
              <a:t>from the DR. We were about to leave, when the older DR boy pointed to my</a:t>
            </a:r>
            <a:br>
              <a:rPr lang="en-US" dirty="0"/>
            </a:br>
            <a:r>
              <a:rPr lang="en-US" sz="1200" b="0" i="0" u="none" strike="noStrike" kern="1200" dirty="0">
                <a:solidFill>
                  <a:schemeClr val="tx1"/>
                </a:solidFill>
                <a:effectLst/>
                <a:latin typeface="Times New Roman" pitchFamily="18" charset="0"/>
                <a:ea typeface="+mn-ea"/>
                <a:cs typeface="+mn-cs"/>
              </a:rPr>
              <a:t>son's hat. Even though we could not communicate with him, we knew that</a:t>
            </a:r>
            <a:br>
              <a:rPr lang="en-US" dirty="0"/>
            </a:br>
            <a:r>
              <a:rPr lang="en-US" sz="1200" b="0" i="0" u="none" strike="noStrike" kern="1200" dirty="0">
                <a:solidFill>
                  <a:schemeClr val="tx1"/>
                </a:solidFill>
                <a:effectLst/>
                <a:latin typeface="Times New Roman" pitchFamily="18" charset="0"/>
                <a:ea typeface="+mn-ea"/>
                <a:cs typeface="+mn-cs"/>
              </a:rPr>
              <a:t>he really liked that hat.</a:t>
            </a:r>
            <a:br>
              <a:rPr lang="en-US" dirty="0"/>
            </a:br>
            <a:br>
              <a:rPr lang="en-US" dirty="0"/>
            </a:br>
            <a:r>
              <a:rPr lang="en-US" sz="1200" b="0" i="0" u="none" strike="noStrike" kern="1200" dirty="0">
                <a:solidFill>
                  <a:schemeClr val="tx1"/>
                </a:solidFill>
                <a:effectLst/>
                <a:latin typeface="Times New Roman" pitchFamily="18" charset="0"/>
                <a:ea typeface="+mn-ea"/>
                <a:cs typeface="+mn-cs"/>
              </a:rPr>
              <a:t>Before I tell you what happened next, you need to understand the story</a:t>
            </a:r>
            <a:br>
              <a:rPr lang="en-US" dirty="0"/>
            </a:br>
            <a:r>
              <a:rPr lang="en-US" sz="1200" b="0" i="0" u="none" strike="noStrike" kern="1200" dirty="0">
                <a:solidFill>
                  <a:schemeClr val="tx1"/>
                </a:solidFill>
                <a:effectLst/>
                <a:latin typeface="Times New Roman" pitchFamily="18" charset="0"/>
                <a:ea typeface="+mn-ea"/>
                <a:cs typeface="+mn-cs"/>
              </a:rPr>
              <a:t>behind this hat. My son Alek and I love downhill mountain biking. We</a:t>
            </a:r>
            <a:br>
              <a:rPr lang="en-US" dirty="0"/>
            </a:br>
            <a:r>
              <a:rPr lang="en-US" sz="1200" b="0" i="0" u="none" strike="noStrike" kern="1200" dirty="0">
                <a:solidFill>
                  <a:schemeClr val="tx1"/>
                </a:solidFill>
                <a:effectLst/>
                <a:latin typeface="Times New Roman" pitchFamily="18" charset="0"/>
                <a:ea typeface="+mn-ea"/>
                <a:cs typeface="+mn-cs"/>
              </a:rPr>
              <a:t>spent a memorable weekend in 2020 at our favorite downhill bike park,</a:t>
            </a:r>
            <a:br>
              <a:rPr lang="en-US" dirty="0"/>
            </a:br>
            <a:r>
              <a:rPr lang="en-US" sz="1200" b="0" i="0" u="none" strike="noStrike" kern="1200" dirty="0">
                <a:solidFill>
                  <a:schemeClr val="tx1"/>
                </a:solidFill>
                <a:effectLst/>
                <a:latin typeface="Times New Roman" pitchFamily="18" charset="0"/>
                <a:ea typeface="+mn-ea"/>
                <a:cs typeface="+mn-cs"/>
              </a:rPr>
              <a:t>Trestle Bike Park in Winter Park Colorado. At the end of the weekend I</a:t>
            </a:r>
            <a:br>
              <a:rPr lang="en-US" dirty="0"/>
            </a:br>
            <a:r>
              <a:rPr lang="en-US" sz="1200" b="0" i="0" u="none" strike="noStrike" kern="1200" dirty="0">
                <a:solidFill>
                  <a:schemeClr val="tx1"/>
                </a:solidFill>
                <a:effectLst/>
                <a:latin typeface="Times New Roman" pitchFamily="18" charset="0"/>
                <a:ea typeface="+mn-ea"/>
                <a:cs typeface="+mn-cs"/>
              </a:rPr>
              <a:t>asked my son what I can buy him so that he would always remember our</a:t>
            </a:r>
            <a:br>
              <a:rPr lang="en-US" dirty="0"/>
            </a:br>
            <a:r>
              <a:rPr lang="en-US" sz="1200" b="0" i="0" u="none" strike="noStrike" kern="1200" dirty="0">
                <a:solidFill>
                  <a:schemeClr val="tx1"/>
                </a:solidFill>
                <a:effectLst/>
                <a:latin typeface="Times New Roman" pitchFamily="18" charset="0"/>
                <a:ea typeface="+mn-ea"/>
                <a:cs typeface="+mn-cs"/>
              </a:rPr>
              <a:t>special weekend. My son asked me for a hat with the Trestle Bike Park logo.</a:t>
            </a:r>
            <a:br>
              <a:rPr lang="en-US" dirty="0"/>
            </a:br>
            <a:r>
              <a:rPr lang="en-US" sz="1200" b="0" i="0" u="none" strike="noStrike" kern="1200" dirty="0">
                <a:solidFill>
                  <a:schemeClr val="tx1"/>
                </a:solidFill>
                <a:effectLst/>
                <a:latin typeface="Times New Roman" pitchFamily="18" charset="0"/>
                <a:ea typeface="+mn-ea"/>
                <a:cs typeface="+mn-cs"/>
              </a:rPr>
              <a:t>He has been wearing this hat every single day of his life ever since</a:t>
            </a:r>
            <a:br>
              <a:rPr lang="en-US" dirty="0"/>
            </a:br>
            <a:r>
              <a:rPr lang="en-US" sz="1200" b="0" i="0" u="none" strike="noStrike" kern="1200" dirty="0">
                <a:solidFill>
                  <a:schemeClr val="tx1"/>
                </a:solidFill>
                <a:effectLst/>
                <a:latin typeface="Times New Roman" pitchFamily="18" charset="0"/>
                <a:ea typeface="+mn-ea"/>
                <a:cs typeface="+mn-cs"/>
              </a:rPr>
              <a:t>summer 2020. He's been wearing it outside of the house. He has been</a:t>
            </a:r>
            <a:br>
              <a:rPr lang="en-US" dirty="0"/>
            </a:br>
            <a:r>
              <a:rPr lang="en-US" sz="1200" b="0" i="0" u="none" strike="noStrike" kern="1200" dirty="0">
                <a:solidFill>
                  <a:schemeClr val="tx1"/>
                </a:solidFill>
                <a:effectLst/>
                <a:latin typeface="Times New Roman" pitchFamily="18" charset="0"/>
                <a:ea typeface="+mn-ea"/>
                <a:cs typeface="+mn-cs"/>
              </a:rPr>
              <a:t>wearing it inside of the house. Summer and Winter, Spring, and Fall. Day</a:t>
            </a:r>
            <a:br>
              <a:rPr lang="en-US" dirty="0"/>
            </a:br>
            <a:r>
              <a:rPr lang="en-US" sz="1200" b="0" i="0" u="none" strike="noStrike" kern="1200" dirty="0">
                <a:solidFill>
                  <a:schemeClr val="tx1"/>
                </a:solidFill>
                <a:effectLst/>
                <a:latin typeface="Times New Roman" pitchFamily="18" charset="0"/>
                <a:ea typeface="+mn-ea"/>
                <a:cs typeface="+mn-cs"/>
              </a:rPr>
              <a:t>and night. He only takes it off when he goes to sleep.</a:t>
            </a:r>
            <a:br>
              <a:rPr lang="en-US" dirty="0"/>
            </a:br>
            <a:br>
              <a:rPr lang="en-US" dirty="0"/>
            </a:br>
            <a:r>
              <a:rPr lang="en-US" sz="1200" b="0" i="0" u="none" strike="noStrike" kern="1200" dirty="0">
                <a:solidFill>
                  <a:schemeClr val="tx1"/>
                </a:solidFill>
                <a:effectLst/>
                <a:latin typeface="Times New Roman" pitchFamily="18" charset="0"/>
                <a:ea typeface="+mn-ea"/>
                <a:cs typeface="+mn-cs"/>
              </a:rPr>
              <a:t>When the DR kid asked Alek for his hat, my son took it off. </a:t>
            </a:r>
          </a:p>
          <a:p>
            <a:r>
              <a:rPr lang="en-US" sz="1200" b="0" i="0" u="none" strike="noStrike" kern="1200" dirty="0">
                <a:solidFill>
                  <a:schemeClr val="tx1"/>
                </a:solidFill>
                <a:effectLst/>
                <a:latin typeface="Times New Roman" pitchFamily="18" charset="0"/>
                <a:ea typeface="+mn-ea"/>
                <a:cs typeface="+mn-cs"/>
              </a:rPr>
              <a:t>&lt;CLICK&gt; My family asked him if he really wanted to give it to the DR kid, and my son said</a:t>
            </a:r>
            <a:br>
              <a:rPr lang="en-US" dirty="0"/>
            </a:br>
            <a:r>
              <a:rPr lang="en-US" sz="1200" b="0" i="0" u="none" strike="noStrike" kern="1200" dirty="0">
                <a:solidFill>
                  <a:schemeClr val="tx1"/>
                </a:solidFill>
                <a:effectLst/>
                <a:latin typeface="Times New Roman" pitchFamily="18" charset="0"/>
                <a:ea typeface="+mn-ea"/>
                <a:cs typeface="+mn-cs"/>
              </a:rPr>
              <a:t>absolutely yes. My heart filled with joy and my eyes filled with tears</a:t>
            </a:r>
            <a:br>
              <a:rPr lang="en-US" dirty="0"/>
            </a:br>
            <a:r>
              <a:rPr lang="en-US" sz="1200" b="0" i="0" u="none" strike="noStrike" kern="1200" dirty="0">
                <a:solidFill>
                  <a:schemeClr val="tx1"/>
                </a:solidFill>
                <a:effectLst/>
                <a:latin typeface="Times New Roman" pitchFamily="18" charset="0"/>
                <a:ea typeface="+mn-ea"/>
                <a:cs typeface="+mn-cs"/>
              </a:rPr>
              <a:t>when I saw Alek's act of kindness. Giving away the candies and the toys</a:t>
            </a:r>
            <a:br>
              <a:rPr lang="en-US" dirty="0"/>
            </a:br>
            <a:r>
              <a:rPr lang="en-US" sz="1200" b="0" i="0" u="none" strike="noStrike" kern="1200" dirty="0">
                <a:solidFill>
                  <a:schemeClr val="tx1"/>
                </a:solidFill>
                <a:effectLst/>
                <a:latin typeface="Times New Roman" pitchFamily="18" charset="0"/>
                <a:ea typeface="+mn-ea"/>
                <a:cs typeface="+mn-cs"/>
              </a:rPr>
              <a:t>was no sacrifice for Alek, because I was the one who bought them. But</a:t>
            </a:r>
            <a:br>
              <a:rPr lang="en-US" dirty="0"/>
            </a:br>
            <a:r>
              <a:rPr lang="en-US" sz="1200" b="0" i="0" u="none" strike="noStrike" kern="1200" dirty="0">
                <a:solidFill>
                  <a:schemeClr val="tx1"/>
                </a:solidFill>
                <a:effectLst/>
                <a:latin typeface="Times New Roman" pitchFamily="18" charset="0"/>
                <a:ea typeface="+mn-ea"/>
                <a:cs typeface="+mn-cs"/>
              </a:rPr>
              <a:t>giving away his most valuable possession was a true sacrifice. You can</a:t>
            </a:r>
            <a:br>
              <a:rPr lang="en-US" dirty="0"/>
            </a:br>
            <a:r>
              <a:rPr lang="en-US" sz="1200" b="0" i="0" kern="1200" dirty="0">
                <a:solidFill>
                  <a:schemeClr val="tx1"/>
                </a:solidFill>
                <a:effectLst/>
                <a:latin typeface="Times New Roman" pitchFamily="18" charset="0"/>
                <a:ea typeface="+mn-ea"/>
                <a:cs typeface="+mn-cs"/>
                <a:hlinkClick r:id="rId3"/>
              </a:rPr>
              <a:t>see the happy smile on his face</a:t>
            </a:r>
            <a:r>
              <a:rPr lang="en-US" sz="1200" b="0" i="0" u="none" strike="noStrike" kern="1200" dirty="0">
                <a:solidFill>
                  <a:schemeClr val="tx1"/>
                </a:solidFill>
                <a:effectLst/>
                <a:latin typeface="Times New Roman" pitchFamily="18" charset="0"/>
                <a:ea typeface="+mn-ea"/>
                <a:cs typeface="+mn-cs"/>
              </a:rPr>
              <a:t>, and how much his gift meant to the DR</a:t>
            </a:r>
            <a:br>
              <a:rPr lang="en-US" dirty="0"/>
            </a:br>
            <a:r>
              <a:rPr lang="en-US" sz="1200" b="0" i="0" u="none" strike="noStrike" kern="1200" dirty="0">
                <a:solidFill>
                  <a:schemeClr val="tx1"/>
                </a:solidFill>
                <a:effectLst/>
                <a:latin typeface="Times New Roman" pitchFamily="18" charset="0"/>
                <a:ea typeface="+mn-ea"/>
                <a:cs typeface="+mn-cs"/>
              </a:rPr>
              <a:t>kid. I was so grateful that Alek understood at age 10 that in life we</a:t>
            </a:r>
            <a:br>
              <a:rPr lang="en-US" dirty="0"/>
            </a:br>
            <a:r>
              <a:rPr lang="en-US" sz="1200" b="0" i="0" u="none" strike="noStrike" kern="1200" dirty="0">
                <a:solidFill>
                  <a:schemeClr val="tx1"/>
                </a:solidFill>
                <a:effectLst/>
                <a:latin typeface="Times New Roman" pitchFamily="18" charset="0"/>
                <a:ea typeface="+mn-ea"/>
                <a:cs typeface="+mn-cs"/>
              </a:rPr>
              <a:t>are more happy when we give than when we receive.</a:t>
            </a:r>
            <a:endParaRPr lang="en-US" dirty="0"/>
          </a:p>
        </p:txBody>
      </p:sp>
      <p:sp>
        <p:nvSpPr>
          <p:cNvPr id="4" name="Slide Number Placeholder 3"/>
          <p:cNvSpPr>
            <a:spLocks noGrp="1"/>
          </p:cNvSpPr>
          <p:nvPr>
            <p:ph type="sldNum" sz="quarter" idx="5"/>
          </p:nvPr>
        </p:nvSpPr>
        <p:spPr/>
        <p:txBody>
          <a:bodyPr/>
          <a:lstStyle/>
          <a:p>
            <a:pPr>
              <a:defRPr/>
            </a:pPr>
            <a:fld id="{7769F722-7C22-4C40-BAEB-00342DB235F3}" type="slidenum">
              <a:rPr lang="es-ES_tradnl" smtClean="0"/>
              <a:pPr>
                <a:defRPr/>
              </a:pPr>
              <a:t>11</a:t>
            </a:fld>
            <a:endParaRPr lang="es-ES_tradnl"/>
          </a:p>
        </p:txBody>
      </p:sp>
    </p:spTree>
    <p:extLst>
      <p:ext uri="{BB962C8B-B14F-4D97-AF65-F5344CB8AC3E}">
        <p14:creationId xmlns:p14="http://schemas.microsoft.com/office/powerpoint/2010/main" val="3641569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a:t>
            </a:r>
            <a:r>
              <a:rPr lang="en-US" i="1" dirty="0"/>
              <a:t>most surprising</a:t>
            </a:r>
            <a:r>
              <a:rPr lang="en-US" dirty="0"/>
              <a:t> finding from these two surveys?</a:t>
            </a:r>
          </a:p>
          <a:p>
            <a:r>
              <a:rPr lang="en-US" dirty="0"/>
              <a:t>Did any result </a:t>
            </a:r>
            <a:r>
              <a:rPr lang="en-US" i="1" dirty="0"/>
              <a:t>contradict your expectations</a:t>
            </a:r>
            <a:r>
              <a:rPr lang="en-US" dirty="0"/>
              <a:t> (e.g., dominance of decoder-only models, underrepresentation of design/requirements)?</a:t>
            </a:r>
          </a:p>
          <a:p>
            <a:r>
              <a:rPr lang="en-US" dirty="0"/>
              <a:t>Which SE task/domain did you expect to be more mature than it is, and why do you think it’s lagging?</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13</a:t>
            </a:fld>
            <a:endParaRPr lang="en-US"/>
          </a:p>
        </p:txBody>
      </p:sp>
    </p:spTree>
    <p:extLst>
      <p:ext uri="{BB962C8B-B14F-4D97-AF65-F5344CB8AC3E}">
        <p14:creationId xmlns:p14="http://schemas.microsoft.com/office/powerpoint/2010/main" val="1297329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Which SE task/domain did you expect to be more mature, and why do you think it’s lagging?</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16</a:t>
            </a:fld>
            <a:endParaRPr lang="en-US"/>
          </a:p>
        </p:txBody>
      </p:sp>
    </p:spTree>
    <p:extLst>
      <p:ext uri="{BB962C8B-B14F-4D97-AF65-F5344CB8AC3E}">
        <p14:creationId xmlns:p14="http://schemas.microsoft.com/office/powerpoint/2010/main" val="2015230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trends:</a:t>
            </a:r>
            <a:r>
              <a:rPr lang="en-US" dirty="0"/>
              <a:t> Why are decoder-only LLMs dominating SE tasks? What do we lose by underusing encoder(-decoder) models?</a:t>
            </a:r>
          </a:p>
          <a:p>
            <a:r>
              <a:rPr lang="en-US" b="1" dirty="0"/>
              <a:t>Data:</a:t>
            </a:r>
            <a:r>
              <a:rPr lang="en-US" dirty="0"/>
              <a:t> Only 6/395 studies used industrial datasets. How does this bias research, and how might academia–industry collaborations help?</a:t>
            </a:r>
          </a:p>
          <a:p>
            <a:r>
              <a:rPr lang="en-US" b="1" dirty="0"/>
              <a:t>Sustainability:</a:t>
            </a:r>
            <a:r>
              <a:rPr lang="en-US" dirty="0"/>
              <a:t> Should SE research prioritize </a:t>
            </a:r>
            <a:r>
              <a:rPr lang="en-US" i="1" dirty="0"/>
              <a:t>lighter SE-specific LLMs</a:t>
            </a:r>
            <a:r>
              <a:rPr lang="en-US" dirty="0"/>
              <a:t> over general mega-models?</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17</a:t>
            </a:fld>
            <a:endParaRPr lang="en-US"/>
          </a:p>
        </p:txBody>
      </p:sp>
    </p:spTree>
    <p:extLst>
      <p:ext uri="{BB962C8B-B14F-4D97-AF65-F5344CB8AC3E}">
        <p14:creationId xmlns:p14="http://schemas.microsoft.com/office/powerpoint/2010/main" val="72659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would you choose </a:t>
            </a:r>
            <a:r>
              <a:rPr lang="en-US" i="1" dirty="0"/>
              <a:t>prompt engineering</a:t>
            </a:r>
            <a:r>
              <a:rPr lang="en-US" dirty="0"/>
              <a:t> (few-shot, zero-shot, </a:t>
            </a:r>
            <a:r>
              <a:rPr lang="en-US" dirty="0" err="1"/>
              <a:t>CoT</a:t>
            </a:r>
            <a:r>
              <a:rPr lang="en-US" dirty="0"/>
              <a:t>) vs. </a:t>
            </a:r>
            <a:r>
              <a:rPr lang="en-US" i="1" dirty="0"/>
              <a:t>PEFT methods</a:t>
            </a:r>
            <a:r>
              <a:rPr lang="en-US" dirty="0"/>
              <a:t> (</a:t>
            </a:r>
            <a:r>
              <a:rPr lang="en-US" dirty="0" err="1"/>
              <a:t>LoRA</a:t>
            </a:r>
            <a:r>
              <a:rPr lang="en-US" dirty="0"/>
              <a:t>, adapters, prefix tuning)?</a:t>
            </a:r>
          </a:p>
          <a:p>
            <a:r>
              <a:rPr lang="en-US" dirty="0"/>
              <a:t>Hybrid pipelines: What’s the most promising way to combine LLMs with </a:t>
            </a:r>
            <a:r>
              <a:rPr lang="en-US" b="1" dirty="0"/>
              <a:t>traditional SE tools</a:t>
            </a:r>
            <a:r>
              <a:rPr lang="en-US" dirty="0"/>
              <a:t> (static analysis, search-based testing, formal methods)?</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19</a:t>
            </a:fld>
            <a:endParaRPr lang="en-US"/>
          </a:p>
        </p:txBody>
      </p:sp>
    </p:spTree>
    <p:extLst>
      <p:ext uri="{BB962C8B-B14F-4D97-AF65-F5344CB8AC3E}">
        <p14:creationId xmlns:p14="http://schemas.microsoft.com/office/powerpoint/2010/main" val="63230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are fragmented: BLEU, </a:t>
            </a:r>
            <a:r>
              <a:rPr lang="en-US" dirty="0" err="1"/>
              <a:t>Pass@k</a:t>
            </a:r>
            <a:r>
              <a:rPr lang="en-US" dirty="0"/>
              <a:t>, F1, MRR… Which dimensions are missing (security, maintainability, readability)?</a:t>
            </a:r>
          </a:p>
          <a:p>
            <a:r>
              <a:rPr lang="en-US" dirty="0"/>
              <a:t>Unlike natural language, code can be executed/tested. Should </a:t>
            </a:r>
            <a:r>
              <a:rPr lang="en-US" i="1" dirty="0"/>
              <a:t>execution-based validation</a:t>
            </a:r>
            <a:r>
              <a:rPr lang="en-US" dirty="0"/>
              <a:t> be mandatory for LLM4SE research?</a:t>
            </a:r>
          </a:p>
          <a:p>
            <a:r>
              <a:rPr lang="en-US" dirty="0"/>
              <a:t>Non-determinism: Only ~20% of surveyed papers treat it as a threat. Should reproducibility standards require multiple runs + statistical testing?</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20</a:t>
            </a:fld>
            <a:endParaRPr lang="en-US"/>
          </a:p>
        </p:txBody>
      </p:sp>
    </p:spTree>
    <p:extLst>
      <p:ext uri="{BB962C8B-B14F-4D97-AF65-F5344CB8AC3E}">
        <p14:creationId xmlns:p14="http://schemas.microsoft.com/office/powerpoint/2010/main" val="1490068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focus: ~71% generation, ~57% dev tasks. What would it take to push LLMs into </a:t>
            </a:r>
            <a:r>
              <a:rPr lang="en-US" b="1" dirty="0"/>
              <a:t>requirements, design, or management</a:t>
            </a:r>
            <a:r>
              <a:rPr lang="en-US" dirty="0"/>
              <a:t> (≤5%)?</a:t>
            </a:r>
          </a:p>
          <a:p>
            <a:r>
              <a:rPr lang="en-US" dirty="0"/>
              <a:t>Where do you see the </a:t>
            </a:r>
            <a:r>
              <a:rPr lang="en-US" i="1" dirty="0"/>
              <a:t>next big win</a:t>
            </a:r>
            <a:r>
              <a:rPr lang="en-US" dirty="0"/>
              <a:t> for LLM4SE (e.g., program repair, test generation, traceability, refactoring)?</a:t>
            </a:r>
          </a:p>
          <a:p>
            <a:r>
              <a:rPr lang="en-US" dirty="0"/>
              <a:t>SE4LLM: How can SE methods (testing, maintainability, modularity) help </a:t>
            </a:r>
            <a:r>
              <a:rPr lang="en-US" i="1" dirty="0"/>
              <a:t>build better LLMs</a:t>
            </a:r>
            <a:r>
              <a:rPr lang="en-US" dirty="0"/>
              <a:t>?</a:t>
            </a:r>
          </a:p>
          <a:p>
            <a:r>
              <a:rPr lang="en-US" dirty="0"/>
              <a:t>If you could extend these surveys in one year, what </a:t>
            </a:r>
            <a:r>
              <a:rPr lang="en-US" i="1" dirty="0"/>
              <a:t>new themes</a:t>
            </a:r>
            <a:r>
              <a:rPr lang="en-US" dirty="0"/>
              <a:t> do you expect to explode (e.g., agents, IDE integration, safety, human–AI collaboration)?</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21</a:t>
            </a:fld>
            <a:endParaRPr lang="en-US"/>
          </a:p>
        </p:txBody>
      </p:sp>
    </p:spTree>
    <p:extLst>
      <p:ext uri="{BB962C8B-B14F-4D97-AF65-F5344CB8AC3E}">
        <p14:creationId xmlns:p14="http://schemas.microsoft.com/office/powerpoint/2010/main" val="139694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Framing (2 min)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LLMs sometimes generate </a:t>
            </a:r>
            <a:r>
              <a:rPr lang="en-US" sz="1200" b="0" i="1" u="none" strike="noStrike" kern="1200" dirty="0">
                <a:solidFill>
                  <a:schemeClr val="tx1"/>
                </a:solidFill>
                <a:effectLst/>
                <a:latin typeface="+mn-lt"/>
                <a:ea typeface="+mn-ea"/>
                <a:cs typeface="+mn-cs"/>
              </a:rPr>
              <a:t>plausible but wrong</a:t>
            </a:r>
            <a:r>
              <a:rPr lang="en-US" sz="1200" b="0" i="0" u="none" strike="noStrike" kern="1200" dirty="0">
                <a:solidFill>
                  <a:schemeClr val="tx1"/>
                </a:solidFill>
                <a:effectLst/>
                <a:latin typeface="+mn-lt"/>
                <a:ea typeface="+mn-ea"/>
                <a:cs typeface="+mn-cs"/>
              </a:rPr>
              <a:t> code, design specs, or requirements.</a:t>
            </a:r>
          </a:p>
          <a:p>
            <a:r>
              <a:rPr lang="en-US" sz="1200" b="0" i="0" u="none" strike="noStrike" kern="1200" dirty="0">
                <a:solidFill>
                  <a:schemeClr val="tx1"/>
                </a:solidFill>
                <a:effectLst/>
                <a:latin typeface="+mn-lt"/>
                <a:ea typeface="+mn-ea"/>
                <a:cs typeface="+mn-cs"/>
              </a:rPr>
              <a:t>In SE, hallucinations can be more damaging than in natural language (e.g., a small mistake in security patch code).</a:t>
            </a:r>
          </a:p>
          <a:p>
            <a:r>
              <a:rPr lang="en-US" sz="1200" b="0" i="0" u="none" strike="noStrike" kern="1200" dirty="0">
                <a:solidFill>
                  <a:schemeClr val="tx1"/>
                </a:solidFill>
                <a:effectLst/>
                <a:latin typeface="+mn-lt"/>
                <a:ea typeface="+mn-ea"/>
                <a:cs typeface="+mn-cs"/>
              </a:rPr>
              <a:t>Both Hou et al. (2024) and Fan et al. (2023) highlight hallucinations as a barrier to adoption.</a:t>
            </a:r>
          </a:p>
          <a:p>
            <a:r>
              <a:rPr lang="en-US" sz="1200" b="1" i="0" u="none" strike="noStrike" kern="1200" dirty="0">
                <a:solidFill>
                  <a:schemeClr val="tx1"/>
                </a:solidFill>
                <a:effectLst/>
                <a:latin typeface="+mn-lt"/>
                <a:ea typeface="+mn-ea"/>
                <a:cs typeface="+mn-cs"/>
              </a:rPr>
              <a:t>Discussion Prompts (6–8 min)</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Where do hallucinations matter most?</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Which SE domains can </a:t>
            </a:r>
            <a:r>
              <a:rPr lang="en-US" sz="1200" b="0" i="1" u="none" strike="noStrike" kern="1200" dirty="0">
                <a:solidFill>
                  <a:schemeClr val="tx1"/>
                </a:solidFill>
                <a:effectLst/>
                <a:latin typeface="+mn-lt"/>
                <a:ea typeface="+mn-ea"/>
                <a:cs typeface="+mn-cs"/>
              </a:rPr>
              <a:t>tolerate</a:t>
            </a:r>
            <a:r>
              <a:rPr lang="en-US" sz="1200" b="0" i="0" u="none" strike="noStrike" kern="1200" dirty="0">
                <a:solidFill>
                  <a:schemeClr val="tx1"/>
                </a:solidFill>
                <a:effectLst/>
                <a:latin typeface="+mn-lt"/>
                <a:ea typeface="+mn-ea"/>
                <a:cs typeface="+mn-cs"/>
              </a:rPr>
              <a:t> some hallucinations (e.g., brainstorming, idea generation)?</a:t>
            </a:r>
          </a:p>
          <a:p>
            <a:pPr lvl="1"/>
            <a:r>
              <a:rPr lang="en-US" sz="1200" b="0" i="0" u="none" strike="noStrike" kern="1200" dirty="0">
                <a:solidFill>
                  <a:schemeClr val="tx1"/>
                </a:solidFill>
                <a:effectLst/>
                <a:latin typeface="+mn-lt"/>
                <a:ea typeface="+mn-ea"/>
                <a:cs typeface="+mn-cs"/>
              </a:rPr>
              <a:t>Which domains require </a:t>
            </a:r>
            <a:r>
              <a:rPr lang="en-US" sz="1200" b="0" i="1" u="none" strike="noStrike" kern="1200" dirty="0">
                <a:solidFill>
                  <a:schemeClr val="tx1"/>
                </a:solidFill>
                <a:effectLst/>
                <a:latin typeface="+mn-lt"/>
                <a:ea typeface="+mn-ea"/>
                <a:cs typeface="+mn-cs"/>
              </a:rPr>
              <a:t>zero tolerance</a:t>
            </a:r>
            <a:r>
              <a:rPr lang="en-US" sz="1200" b="0" i="0" u="none" strike="noStrike" kern="1200" dirty="0">
                <a:solidFill>
                  <a:schemeClr val="tx1"/>
                </a:solidFill>
                <a:effectLst/>
                <a:latin typeface="+mn-lt"/>
                <a:ea typeface="+mn-ea"/>
                <a:cs typeface="+mn-cs"/>
              </a:rPr>
              <a:t> (e.g., security patches, effort estimation)?</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22</a:t>
            </a:fld>
            <a:endParaRPr lang="en-US"/>
          </a:p>
        </p:txBody>
      </p:sp>
    </p:spTree>
    <p:extLst>
      <p:ext uri="{BB962C8B-B14F-4D97-AF65-F5344CB8AC3E}">
        <p14:creationId xmlns:p14="http://schemas.microsoft.com/office/powerpoint/2010/main" val="1618115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Detection and Reduction Techniques:</a:t>
            </a:r>
            <a:endParaRPr lang="en-US" dirty="0"/>
          </a:p>
          <a:p>
            <a:r>
              <a:rPr lang="en-US" dirty="0"/>
              <a:t>What hybrid methods could help verify LLM output?</a:t>
            </a:r>
          </a:p>
          <a:p>
            <a:pPr lvl="1"/>
            <a:r>
              <a:rPr lang="en-US" b="1" dirty="0"/>
              <a:t>Static analysis</a:t>
            </a:r>
            <a:r>
              <a:rPr lang="en-US" dirty="0"/>
              <a:t> (check compilation, type safety, data flow consistency).</a:t>
            </a:r>
          </a:p>
          <a:p>
            <a:pPr lvl="1"/>
            <a:r>
              <a:rPr lang="en-US" b="1" dirty="0"/>
              <a:t>Dynamic analysis / execution traces</a:t>
            </a:r>
            <a:r>
              <a:rPr lang="en-US" dirty="0"/>
              <a:t> (test cases, fuzzing).</a:t>
            </a:r>
          </a:p>
          <a:p>
            <a:pPr lvl="1"/>
            <a:r>
              <a:rPr lang="en-US" b="1" dirty="0"/>
              <a:t>Search-based methods</a:t>
            </a:r>
            <a:r>
              <a:rPr lang="en-US" dirty="0"/>
              <a:t> (generate multiple candidates and validate).</a:t>
            </a:r>
          </a:p>
          <a:p>
            <a:pPr lvl="1"/>
            <a:r>
              <a:rPr lang="en-US" b="1" dirty="0"/>
              <a:t>Human-in-the-loop</a:t>
            </a:r>
            <a:r>
              <a:rPr lang="en-US" dirty="0"/>
              <a:t> workflows (ask </a:t>
            </a:r>
            <a:r>
              <a:rPr lang="en-US" dirty="0" err="1"/>
              <a:t>devs</a:t>
            </a:r>
            <a:r>
              <a:rPr lang="en-US" dirty="0"/>
              <a:t> to approve/refine suggestions).</a:t>
            </a:r>
          </a:p>
          <a:p>
            <a:r>
              <a:rPr lang="en-US" dirty="0"/>
              <a:t>Which of these are </a:t>
            </a:r>
            <a:r>
              <a:rPr lang="en-US" i="1" dirty="0"/>
              <a:t>most practical</a:t>
            </a:r>
            <a:r>
              <a:rPr lang="en-US" dirty="0"/>
              <a:t> in real-world developer workflows?</a:t>
            </a:r>
          </a:p>
          <a:p>
            <a:r>
              <a:rPr lang="en-US" b="1" dirty="0"/>
              <a:t>Design an Anti-Hallucination Pipeline:</a:t>
            </a:r>
            <a:endParaRPr lang="en-US" dirty="0"/>
          </a:p>
          <a:p>
            <a:r>
              <a:rPr lang="en-US" dirty="0"/>
              <a:t>Imagine you’re building a code assistant for </a:t>
            </a:r>
            <a:r>
              <a:rPr lang="en-US" i="1" dirty="0"/>
              <a:t>refactoring</a:t>
            </a:r>
            <a:r>
              <a:rPr lang="en-US" dirty="0"/>
              <a:t> or </a:t>
            </a:r>
            <a:r>
              <a:rPr lang="en-US" i="1" dirty="0"/>
              <a:t>requirements traceability</a:t>
            </a:r>
            <a:r>
              <a:rPr lang="en-US" dirty="0"/>
              <a:t>.</a:t>
            </a:r>
          </a:p>
          <a:p>
            <a:r>
              <a:rPr lang="en-US" dirty="0"/>
              <a:t>How would you architect the pipeline to minimize hallucinations (LLM output → static checks → filtered candidates → developer confirmation)?</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23</a:t>
            </a:fld>
            <a:endParaRPr lang="en-US"/>
          </a:p>
        </p:txBody>
      </p:sp>
    </p:spTree>
    <p:extLst>
      <p:ext uri="{BB962C8B-B14F-4D97-AF65-F5344CB8AC3E}">
        <p14:creationId xmlns:p14="http://schemas.microsoft.com/office/powerpoint/2010/main" val="3490331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z="1100" dirty="0"/>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2</a:t>
            </a:fld>
            <a:endParaRPr lang="en-US" altLang="en-US" sz="1200"/>
          </a:p>
        </p:txBody>
      </p:sp>
    </p:spTree>
    <p:extLst>
      <p:ext uri="{BB962C8B-B14F-4D97-AF65-F5344CB8AC3E}">
        <p14:creationId xmlns:p14="http://schemas.microsoft.com/office/powerpoint/2010/main" val="1257327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6859-0E2C-F2F0-A07A-F2614B3A9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69ACF-01F3-8ED7-37E3-FF84C299C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4C379-C8C6-04DD-5CB0-33303E0C5F94}"/>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Framing (2 min)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LLMs sometimes generate </a:t>
            </a:r>
            <a:r>
              <a:rPr lang="en-US" sz="1200" b="0" i="1" u="none" strike="noStrike" kern="1200" dirty="0">
                <a:solidFill>
                  <a:schemeClr val="tx1"/>
                </a:solidFill>
                <a:effectLst/>
                <a:latin typeface="+mn-lt"/>
                <a:ea typeface="+mn-ea"/>
                <a:cs typeface="+mn-cs"/>
              </a:rPr>
              <a:t>plausible but wrong</a:t>
            </a:r>
            <a:r>
              <a:rPr lang="en-US" sz="1200" b="0" i="0" u="none" strike="noStrike" kern="1200" dirty="0">
                <a:solidFill>
                  <a:schemeClr val="tx1"/>
                </a:solidFill>
                <a:effectLst/>
                <a:latin typeface="+mn-lt"/>
                <a:ea typeface="+mn-ea"/>
                <a:cs typeface="+mn-cs"/>
              </a:rPr>
              <a:t> code, design specs, or requirements.</a:t>
            </a:r>
          </a:p>
          <a:p>
            <a:r>
              <a:rPr lang="en-US" sz="1200" b="0" i="0" u="none" strike="noStrike" kern="1200" dirty="0">
                <a:solidFill>
                  <a:schemeClr val="tx1"/>
                </a:solidFill>
                <a:effectLst/>
                <a:latin typeface="+mn-lt"/>
                <a:ea typeface="+mn-ea"/>
                <a:cs typeface="+mn-cs"/>
              </a:rPr>
              <a:t>In SE, hallucinations can be more damaging than in natural language (e.g., a small mistake in security patch code).</a:t>
            </a:r>
          </a:p>
          <a:p>
            <a:r>
              <a:rPr lang="en-US" sz="1200" b="0" i="0" u="none" strike="noStrike" kern="1200" dirty="0">
                <a:solidFill>
                  <a:schemeClr val="tx1"/>
                </a:solidFill>
                <a:effectLst/>
                <a:latin typeface="+mn-lt"/>
                <a:ea typeface="+mn-ea"/>
                <a:cs typeface="+mn-cs"/>
              </a:rPr>
              <a:t>Both Hou et al. (2024) and Fan et al. (2023) highlight hallucinations as a barrier to adoption.</a:t>
            </a:r>
          </a:p>
          <a:p>
            <a:r>
              <a:rPr lang="en-US" sz="1200" b="1" i="0" u="none" strike="noStrike" kern="1200" dirty="0">
                <a:solidFill>
                  <a:schemeClr val="tx1"/>
                </a:solidFill>
                <a:effectLst/>
                <a:latin typeface="+mn-lt"/>
                <a:ea typeface="+mn-ea"/>
                <a:cs typeface="+mn-cs"/>
              </a:rPr>
              <a:t>Discussion Prompts (6–8 min)</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Where do hallucinations matter most?</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Which SE domains can </a:t>
            </a:r>
            <a:r>
              <a:rPr lang="en-US" sz="1200" b="0" i="1" u="none" strike="noStrike" kern="1200" dirty="0">
                <a:solidFill>
                  <a:schemeClr val="tx1"/>
                </a:solidFill>
                <a:effectLst/>
                <a:latin typeface="+mn-lt"/>
                <a:ea typeface="+mn-ea"/>
                <a:cs typeface="+mn-cs"/>
              </a:rPr>
              <a:t>tolerate</a:t>
            </a:r>
            <a:r>
              <a:rPr lang="en-US" sz="1200" b="0" i="0" u="none" strike="noStrike" kern="1200" dirty="0">
                <a:solidFill>
                  <a:schemeClr val="tx1"/>
                </a:solidFill>
                <a:effectLst/>
                <a:latin typeface="+mn-lt"/>
                <a:ea typeface="+mn-ea"/>
                <a:cs typeface="+mn-cs"/>
              </a:rPr>
              <a:t> some hallucinations (e.g., brainstorming, idea generation)?</a:t>
            </a:r>
          </a:p>
          <a:p>
            <a:pPr lvl="1"/>
            <a:r>
              <a:rPr lang="en-US" sz="1200" b="0" i="0" u="none" strike="noStrike" kern="1200" dirty="0">
                <a:solidFill>
                  <a:schemeClr val="tx1"/>
                </a:solidFill>
                <a:effectLst/>
                <a:latin typeface="+mn-lt"/>
                <a:ea typeface="+mn-ea"/>
                <a:cs typeface="+mn-cs"/>
              </a:rPr>
              <a:t>Which domains require </a:t>
            </a:r>
            <a:r>
              <a:rPr lang="en-US" sz="1200" b="0" i="1" u="none" strike="noStrike" kern="1200" dirty="0">
                <a:solidFill>
                  <a:schemeClr val="tx1"/>
                </a:solidFill>
                <a:effectLst/>
                <a:latin typeface="+mn-lt"/>
                <a:ea typeface="+mn-ea"/>
                <a:cs typeface="+mn-cs"/>
              </a:rPr>
              <a:t>zero tolerance</a:t>
            </a:r>
            <a:r>
              <a:rPr lang="en-US" sz="1200" b="0" i="0" u="none" strike="noStrike" kern="1200" dirty="0">
                <a:solidFill>
                  <a:schemeClr val="tx1"/>
                </a:solidFill>
                <a:effectLst/>
                <a:latin typeface="+mn-lt"/>
                <a:ea typeface="+mn-ea"/>
                <a:cs typeface="+mn-cs"/>
              </a:rPr>
              <a:t> (e.g., security patches, effort estimation)?</a:t>
            </a:r>
          </a:p>
          <a:p>
            <a:endParaRPr lang="en-US" dirty="0"/>
          </a:p>
        </p:txBody>
      </p:sp>
      <p:sp>
        <p:nvSpPr>
          <p:cNvPr id="4" name="Slide Number Placeholder 3">
            <a:extLst>
              <a:ext uri="{FF2B5EF4-FFF2-40B4-BE49-F238E27FC236}">
                <a16:creationId xmlns:a16="http://schemas.microsoft.com/office/drawing/2014/main" id="{E8F7038E-A7C6-9BF1-0FF6-B828CFD9D1C0}"/>
              </a:ext>
            </a:extLst>
          </p:cNvPr>
          <p:cNvSpPr>
            <a:spLocks noGrp="1"/>
          </p:cNvSpPr>
          <p:nvPr>
            <p:ph type="sldNum" sz="quarter" idx="5"/>
          </p:nvPr>
        </p:nvSpPr>
        <p:spPr/>
        <p:txBody>
          <a:bodyPr/>
          <a:lstStyle/>
          <a:p>
            <a:fld id="{7F167B3F-31D7-7549-AC7C-BBAE5D8CCEB8}" type="slidenum">
              <a:rPr lang="en-US" smtClean="0"/>
              <a:t>24</a:t>
            </a:fld>
            <a:endParaRPr lang="en-US"/>
          </a:p>
        </p:txBody>
      </p:sp>
    </p:spTree>
    <p:extLst>
      <p:ext uri="{BB962C8B-B14F-4D97-AF65-F5344CB8AC3E}">
        <p14:creationId xmlns:p14="http://schemas.microsoft.com/office/powerpoint/2010/main" val="4203255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2080-794C-E1E7-793B-C6F18F49B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2DD23-1CC5-11CA-7E40-363F42B6D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867CA-BC60-0DB5-EF47-56A1424E7A43}"/>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Framing (2 min)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LLMs sometimes generate </a:t>
            </a:r>
            <a:r>
              <a:rPr lang="en-US" sz="1200" b="0" i="1" u="none" strike="noStrike" kern="1200" dirty="0">
                <a:solidFill>
                  <a:schemeClr val="tx1"/>
                </a:solidFill>
                <a:effectLst/>
                <a:latin typeface="+mn-lt"/>
                <a:ea typeface="+mn-ea"/>
                <a:cs typeface="+mn-cs"/>
              </a:rPr>
              <a:t>plausible but wrong</a:t>
            </a:r>
            <a:r>
              <a:rPr lang="en-US" sz="1200" b="0" i="0" u="none" strike="noStrike" kern="1200" dirty="0">
                <a:solidFill>
                  <a:schemeClr val="tx1"/>
                </a:solidFill>
                <a:effectLst/>
                <a:latin typeface="+mn-lt"/>
                <a:ea typeface="+mn-ea"/>
                <a:cs typeface="+mn-cs"/>
              </a:rPr>
              <a:t> code, design specs, or requirements.</a:t>
            </a:r>
          </a:p>
          <a:p>
            <a:r>
              <a:rPr lang="en-US" sz="1200" b="0" i="0" u="none" strike="noStrike" kern="1200" dirty="0">
                <a:solidFill>
                  <a:schemeClr val="tx1"/>
                </a:solidFill>
                <a:effectLst/>
                <a:latin typeface="+mn-lt"/>
                <a:ea typeface="+mn-ea"/>
                <a:cs typeface="+mn-cs"/>
              </a:rPr>
              <a:t>In SE, hallucinations can be more damaging than in natural language (e.g., a small mistake in security patch code).</a:t>
            </a:r>
          </a:p>
          <a:p>
            <a:r>
              <a:rPr lang="en-US" sz="1200" b="0" i="0" u="none" strike="noStrike" kern="1200" dirty="0">
                <a:solidFill>
                  <a:schemeClr val="tx1"/>
                </a:solidFill>
                <a:effectLst/>
                <a:latin typeface="+mn-lt"/>
                <a:ea typeface="+mn-ea"/>
                <a:cs typeface="+mn-cs"/>
              </a:rPr>
              <a:t>Both Hou et al. (2024) and Fan et al. (2023) highlight hallucinations as a barrier to adoption.</a:t>
            </a:r>
          </a:p>
          <a:p>
            <a:r>
              <a:rPr lang="en-US" sz="1200" b="1" i="0" u="none" strike="noStrike" kern="1200" dirty="0">
                <a:solidFill>
                  <a:schemeClr val="tx1"/>
                </a:solidFill>
                <a:effectLst/>
                <a:latin typeface="+mn-lt"/>
                <a:ea typeface="+mn-ea"/>
                <a:cs typeface="+mn-cs"/>
              </a:rPr>
              <a:t>Discussion Prompts (6–8 min)</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Where do hallucinations matter most?</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Which SE domains can </a:t>
            </a:r>
            <a:r>
              <a:rPr lang="en-US" sz="1200" b="0" i="1" u="none" strike="noStrike" kern="1200" dirty="0">
                <a:solidFill>
                  <a:schemeClr val="tx1"/>
                </a:solidFill>
                <a:effectLst/>
                <a:latin typeface="+mn-lt"/>
                <a:ea typeface="+mn-ea"/>
                <a:cs typeface="+mn-cs"/>
              </a:rPr>
              <a:t>tolerate</a:t>
            </a:r>
            <a:r>
              <a:rPr lang="en-US" sz="1200" b="0" i="0" u="none" strike="noStrike" kern="1200" dirty="0">
                <a:solidFill>
                  <a:schemeClr val="tx1"/>
                </a:solidFill>
                <a:effectLst/>
                <a:latin typeface="+mn-lt"/>
                <a:ea typeface="+mn-ea"/>
                <a:cs typeface="+mn-cs"/>
              </a:rPr>
              <a:t> some hallucinations (e.g., brainstorming, idea generation)?</a:t>
            </a:r>
          </a:p>
          <a:p>
            <a:pPr lvl="1"/>
            <a:r>
              <a:rPr lang="en-US" sz="1200" b="0" i="0" u="none" strike="noStrike" kern="1200" dirty="0">
                <a:solidFill>
                  <a:schemeClr val="tx1"/>
                </a:solidFill>
                <a:effectLst/>
                <a:latin typeface="+mn-lt"/>
                <a:ea typeface="+mn-ea"/>
                <a:cs typeface="+mn-cs"/>
              </a:rPr>
              <a:t>Which domains require </a:t>
            </a:r>
            <a:r>
              <a:rPr lang="en-US" sz="1200" b="0" i="1" u="none" strike="noStrike" kern="1200" dirty="0">
                <a:solidFill>
                  <a:schemeClr val="tx1"/>
                </a:solidFill>
                <a:effectLst/>
                <a:latin typeface="+mn-lt"/>
                <a:ea typeface="+mn-ea"/>
                <a:cs typeface="+mn-cs"/>
              </a:rPr>
              <a:t>zero tolerance</a:t>
            </a:r>
            <a:r>
              <a:rPr lang="en-US" sz="1200" b="0" i="0" u="none" strike="noStrike" kern="1200" dirty="0">
                <a:solidFill>
                  <a:schemeClr val="tx1"/>
                </a:solidFill>
                <a:effectLst/>
                <a:latin typeface="+mn-lt"/>
                <a:ea typeface="+mn-ea"/>
                <a:cs typeface="+mn-cs"/>
              </a:rPr>
              <a:t> (e.g., security patches, effort estimation)?</a:t>
            </a:r>
          </a:p>
          <a:p>
            <a:endParaRPr lang="en-US" dirty="0"/>
          </a:p>
        </p:txBody>
      </p:sp>
      <p:sp>
        <p:nvSpPr>
          <p:cNvPr id="4" name="Slide Number Placeholder 3">
            <a:extLst>
              <a:ext uri="{FF2B5EF4-FFF2-40B4-BE49-F238E27FC236}">
                <a16:creationId xmlns:a16="http://schemas.microsoft.com/office/drawing/2014/main" id="{8B6527C0-498E-9037-DF85-7D9E36EF91E9}"/>
              </a:ext>
            </a:extLst>
          </p:cNvPr>
          <p:cNvSpPr>
            <a:spLocks noGrp="1"/>
          </p:cNvSpPr>
          <p:nvPr>
            <p:ph type="sldNum" sz="quarter" idx="5"/>
          </p:nvPr>
        </p:nvSpPr>
        <p:spPr/>
        <p:txBody>
          <a:bodyPr/>
          <a:lstStyle/>
          <a:p>
            <a:fld id="{7F167B3F-31D7-7549-AC7C-BBAE5D8CCEB8}" type="slidenum">
              <a:rPr lang="en-US" smtClean="0"/>
              <a:t>25</a:t>
            </a:fld>
            <a:endParaRPr lang="en-US"/>
          </a:p>
        </p:txBody>
      </p:sp>
    </p:spTree>
    <p:extLst>
      <p:ext uri="{BB962C8B-B14F-4D97-AF65-F5344CB8AC3E}">
        <p14:creationId xmlns:p14="http://schemas.microsoft.com/office/powerpoint/2010/main" val="3972396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46D0-6FAF-2555-3C92-0EAB577B9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B0E46-6892-3760-233C-3E838D9143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164F5F-2A7A-DD86-AA4B-B5FB3B794CAA}"/>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Framing (2 min)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LLMs sometimes generate </a:t>
            </a:r>
            <a:r>
              <a:rPr lang="en-US" sz="1200" b="0" i="1" u="none" strike="noStrike" kern="1200" dirty="0">
                <a:solidFill>
                  <a:schemeClr val="tx1"/>
                </a:solidFill>
                <a:effectLst/>
                <a:latin typeface="+mn-lt"/>
                <a:ea typeface="+mn-ea"/>
                <a:cs typeface="+mn-cs"/>
              </a:rPr>
              <a:t>plausible but wrong</a:t>
            </a:r>
            <a:r>
              <a:rPr lang="en-US" sz="1200" b="0" i="0" u="none" strike="noStrike" kern="1200" dirty="0">
                <a:solidFill>
                  <a:schemeClr val="tx1"/>
                </a:solidFill>
                <a:effectLst/>
                <a:latin typeface="+mn-lt"/>
                <a:ea typeface="+mn-ea"/>
                <a:cs typeface="+mn-cs"/>
              </a:rPr>
              <a:t> code, design specs, or requirements.</a:t>
            </a:r>
          </a:p>
          <a:p>
            <a:r>
              <a:rPr lang="en-US" sz="1200" b="0" i="0" u="none" strike="noStrike" kern="1200" dirty="0">
                <a:solidFill>
                  <a:schemeClr val="tx1"/>
                </a:solidFill>
                <a:effectLst/>
                <a:latin typeface="+mn-lt"/>
                <a:ea typeface="+mn-ea"/>
                <a:cs typeface="+mn-cs"/>
              </a:rPr>
              <a:t>In SE, hallucinations can be more damaging than in natural language (e.g., a small mistake in security patch code).</a:t>
            </a:r>
          </a:p>
          <a:p>
            <a:r>
              <a:rPr lang="en-US" sz="1200" b="0" i="0" u="none" strike="noStrike" kern="1200" dirty="0">
                <a:solidFill>
                  <a:schemeClr val="tx1"/>
                </a:solidFill>
                <a:effectLst/>
                <a:latin typeface="+mn-lt"/>
                <a:ea typeface="+mn-ea"/>
                <a:cs typeface="+mn-cs"/>
              </a:rPr>
              <a:t>Both Hou et al. (2024) and Fan et al. (2023) highlight hallucinations as a barrier to adoption.</a:t>
            </a:r>
          </a:p>
          <a:p>
            <a:r>
              <a:rPr lang="en-US" sz="1200" b="1" i="0" u="none" strike="noStrike" kern="1200" dirty="0">
                <a:solidFill>
                  <a:schemeClr val="tx1"/>
                </a:solidFill>
                <a:effectLst/>
                <a:latin typeface="+mn-lt"/>
                <a:ea typeface="+mn-ea"/>
                <a:cs typeface="+mn-cs"/>
              </a:rPr>
              <a:t>Discussion Prompts (6–8 min)</a:t>
            </a:r>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Where do hallucinations matter most?</a:t>
            </a:r>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Which SE domains can </a:t>
            </a:r>
            <a:r>
              <a:rPr lang="en-US" sz="1200" b="0" i="1" u="none" strike="noStrike" kern="1200" dirty="0">
                <a:solidFill>
                  <a:schemeClr val="tx1"/>
                </a:solidFill>
                <a:effectLst/>
                <a:latin typeface="+mn-lt"/>
                <a:ea typeface="+mn-ea"/>
                <a:cs typeface="+mn-cs"/>
              </a:rPr>
              <a:t>tolerate</a:t>
            </a:r>
            <a:r>
              <a:rPr lang="en-US" sz="1200" b="0" i="0" u="none" strike="noStrike" kern="1200" dirty="0">
                <a:solidFill>
                  <a:schemeClr val="tx1"/>
                </a:solidFill>
                <a:effectLst/>
                <a:latin typeface="+mn-lt"/>
                <a:ea typeface="+mn-ea"/>
                <a:cs typeface="+mn-cs"/>
              </a:rPr>
              <a:t> some hallucinations (e.g., brainstorming, idea generation)?</a:t>
            </a:r>
          </a:p>
          <a:p>
            <a:pPr lvl="1"/>
            <a:r>
              <a:rPr lang="en-US" sz="1200" b="0" i="0" u="none" strike="noStrike" kern="1200" dirty="0">
                <a:solidFill>
                  <a:schemeClr val="tx1"/>
                </a:solidFill>
                <a:effectLst/>
                <a:latin typeface="+mn-lt"/>
                <a:ea typeface="+mn-ea"/>
                <a:cs typeface="+mn-cs"/>
              </a:rPr>
              <a:t>Which domains require </a:t>
            </a:r>
            <a:r>
              <a:rPr lang="en-US" sz="1200" b="0" i="1" u="none" strike="noStrike" kern="1200" dirty="0">
                <a:solidFill>
                  <a:schemeClr val="tx1"/>
                </a:solidFill>
                <a:effectLst/>
                <a:latin typeface="+mn-lt"/>
                <a:ea typeface="+mn-ea"/>
                <a:cs typeface="+mn-cs"/>
              </a:rPr>
              <a:t>zero tolerance</a:t>
            </a:r>
            <a:r>
              <a:rPr lang="en-US" sz="1200" b="0" i="0" u="none" strike="noStrike" kern="1200" dirty="0">
                <a:solidFill>
                  <a:schemeClr val="tx1"/>
                </a:solidFill>
                <a:effectLst/>
                <a:latin typeface="+mn-lt"/>
                <a:ea typeface="+mn-ea"/>
                <a:cs typeface="+mn-cs"/>
              </a:rPr>
              <a:t> (e.g., security patches, effort estimation)?</a:t>
            </a:r>
          </a:p>
          <a:p>
            <a:endParaRPr lang="en-US" dirty="0"/>
          </a:p>
        </p:txBody>
      </p:sp>
      <p:sp>
        <p:nvSpPr>
          <p:cNvPr id="4" name="Slide Number Placeholder 3">
            <a:extLst>
              <a:ext uri="{FF2B5EF4-FFF2-40B4-BE49-F238E27FC236}">
                <a16:creationId xmlns:a16="http://schemas.microsoft.com/office/drawing/2014/main" id="{199E80FF-9465-EAEC-CFBB-0EEB29021B51}"/>
              </a:ext>
            </a:extLst>
          </p:cNvPr>
          <p:cNvSpPr>
            <a:spLocks noGrp="1"/>
          </p:cNvSpPr>
          <p:nvPr>
            <p:ph type="sldNum" sz="quarter" idx="5"/>
          </p:nvPr>
        </p:nvSpPr>
        <p:spPr/>
        <p:txBody>
          <a:bodyPr/>
          <a:lstStyle/>
          <a:p>
            <a:fld id="{7F167B3F-31D7-7549-AC7C-BBAE5D8CCEB8}" type="slidenum">
              <a:rPr lang="en-US" smtClean="0"/>
              <a:t>26</a:t>
            </a:fld>
            <a:endParaRPr lang="en-US"/>
          </a:p>
        </p:txBody>
      </p:sp>
    </p:spTree>
    <p:extLst>
      <p:ext uri="{BB962C8B-B14F-4D97-AF65-F5344CB8AC3E}">
        <p14:creationId xmlns:p14="http://schemas.microsoft.com/office/powerpoint/2010/main" val="2253459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Step 1 – Assign domains (1 min):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Divide the class into 3–4 groups, each focusing on </a:t>
            </a:r>
            <a:r>
              <a:rPr lang="en-US" sz="1200" b="0" i="1" u="none" strike="noStrike" kern="1200" dirty="0">
                <a:solidFill>
                  <a:schemeClr val="tx1"/>
                </a:solidFill>
                <a:effectLst/>
                <a:latin typeface="+mn-lt"/>
                <a:ea typeface="+mn-ea"/>
                <a:cs typeface="+mn-cs"/>
              </a:rPr>
              <a:t>one</a:t>
            </a:r>
            <a:r>
              <a:rPr lang="en-US" sz="1200" b="0" i="0" u="none" strike="noStrike" kern="1200" dirty="0">
                <a:solidFill>
                  <a:schemeClr val="tx1"/>
                </a:solidFill>
                <a:effectLst/>
                <a:latin typeface="+mn-lt"/>
                <a:ea typeface="+mn-ea"/>
                <a:cs typeface="+mn-cs"/>
              </a:rPr>
              <a:t> underexplored SE activity:</a:t>
            </a:r>
          </a:p>
          <a:p>
            <a:r>
              <a:rPr lang="en-US" sz="1200" b="1" i="0" u="none" strike="noStrike" kern="1200" dirty="0">
                <a:solidFill>
                  <a:schemeClr val="tx1"/>
                </a:solidFill>
                <a:effectLst/>
                <a:latin typeface="+mn-lt"/>
                <a:ea typeface="+mn-ea"/>
                <a:cs typeface="+mn-cs"/>
              </a:rPr>
              <a:t>Requirements engineering</a:t>
            </a:r>
            <a:r>
              <a:rPr lang="en-US" sz="1200" b="0" i="0" u="none" strike="noStrike" kern="1200" dirty="0">
                <a:solidFill>
                  <a:schemeClr val="tx1"/>
                </a:solidFill>
                <a:effectLst/>
                <a:latin typeface="+mn-lt"/>
                <a:ea typeface="+mn-ea"/>
                <a:cs typeface="+mn-cs"/>
              </a:rPr>
              <a:t> (e.g., ambiguity detection, traceability)</a:t>
            </a:r>
          </a:p>
          <a:p>
            <a:r>
              <a:rPr lang="en-US" sz="1200" b="1" i="0" u="none" strike="noStrike" kern="1200" dirty="0">
                <a:solidFill>
                  <a:schemeClr val="tx1"/>
                </a:solidFill>
                <a:effectLst/>
                <a:latin typeface="+mn-lt"/>
                <a:ea typeface="+mn-ea"/>
                <a:cs typeface="+mn-cs"/>
              </a:rPr>
              <a:t>Software design</a:t>
            </a:r>
            <a:r>
              <a:rPr lang="en-US" sz="1200" b="0" i="0" u="none" strike="noStrike" kern="1200" dirty="0">
                <a:solidFill>
                  <a:schemeClr val="tx1"/>
                </a:solidFill>
                <a:effectLst/>
                <a:latin typeface="+mn-lt"/>
                <a:ea typeface="+mn-ea"/>
                <a:cs typeface="+mn-cs"/>
              </a:rPr>
              <a:t> (e.g., rapid prototyping, specification synthesis)</a:t>
            </a:r>
          </a:p>
          <a:p>
            <a:r>
              <a:rPr lang="en-US" sz="1200" b="1" i="0" u="none" strike="noStrike" kern="1200" dirty="0">
                <a:solidFill>
                  <a:schemeClr val="tx1"/>
                </a:solidFill>
                <a:effectLst/>
                <a:latin typeface="+mn-lt"/>
                <a:ea typeface="+mn-ea"/>
                <a:cs typeface="+mn-cs"/>
              </a:rPr>
              <a:t>Refactoring / Maintenance</a:t>
            </a:r>
            <a:r>
              <a:rPr lang="en-US" sz="1200" b="0" i="0" u="none" strike="noStrike" kern="1200" dirty="0">
                <a:solidFill>
                  <a:schemeClr val="tx1"/>
                </a:solidFill>
                <a:effectLst/>
                <a:latin typeface="+mn-lt"/>
                <a:ea typeface="+mn-ea"/>
                <a:cs typeface="+mn-cs"/>
              </a:rPr>
              <a:t> (e.g., rename refactoring, API migration)</a:t>
            </a:r>
          </a:p>
          <a:p>
            <a:r>
              <a:rPr lang="en-US" sz="1200" b="0" i="0" u="none" strike="noStrike" kern="1200" dirty="0">
                <a:solidFill>
                  <a:schemeClr val="tx1"/>
                </a:solidFill>
                <a:effectLst/>
                <a:latin typeface="+mn-lt"/>
                <a:ea typeface="+mn-ea"/>
                <a:cs typeface="+mn-cs"/>
              </a:rPr>
              <a:t>(Optional 4th group) </a:t>
            </a:r>
            <a:r>
              <a:rPr lang="en-US" sz="1200" b="1" i="0" u="none" strike="noStrike" kern="1200" dirty="0">
                <a:solidFill>
                  <a:schemeClr val="tx1"/>
                </a:solidFill>
                <a:effectLst/>
                <a:latin typeface="+mn-lt"/>
                <a:ea typeface="+mn-ea"/>
                <a:cs typeface="+mn-cs"/>
              </a:rPr>
              <a:t>Software management</a:t>
            </a:r>
            <a:r>
              <a:rPr lang="en-US" sz="1200" b="0" i="0" u="none" strike="noStrike" kern="1200" dirty="0">
                <a:solidFill>
                  <a:schemeClr val="tx1"/>
                </a:solidFill>
                <a:effectLst/>
                <a:latin typeface="+mn-lt"/>
                <a:ea typeface="+mn-ea"/>
                <a:cs typeface="+mn-cs"/>
              </a:rPr>
              <a:t> (e.g., effort estimation, tool configuration)</a:t>
            </a:r>
          </a:p>
          <a:p>
            <a:endParaRPr lang="en-US" dirty="0"/>
          </a:p>
          <a:p>
            <a:r>
              <a:rPr lang="en-US" sz="1200" b="1" i="0" u="none" strike="noStrike" kern="1200" dirty="0">
                <a:solidFill>
                  <a:schemeClr val="tx1"/>
                </a:solidFill>
                <a:effectLst/>
                <a:latin typeface="+mn-lt"/>
                <a:ea typeface="+mn-ea"/>
                <a:cs typeface="+mn-cs"/>
              </a:rPr>
              <a:t>Step 2 – Group task (6–7 min):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Each group answers:</a:t>
            </a:r>
          </a:p>
          <a:p>
            <a:r>
              <a:rPr lang="en-US" sz="1200" b="1" i="0" u="none" strike="noStrike" kern="1200" dirty="0">
                <a:solidFill>
                  <a:schemeClr val="tx1"/>
                </a:solidFill>
                <a:effectLst/>
                <a:latin typeface="+mn-lt"/>
                <a:ea typeface="+mn-ea"/>
                <a:cs typeface="+mn-cs"/>
              </a:rPr>
              <a:t>Task focus:</a:t>
            </a:r>
            <a:r>
              <a:rPr lang="en-US" sz="1200" b="0" i="0" u="none" strike="noStrike" kern="1200" dirty="0">
                <a:solidFill>
                  <a:schemeClr val="tx1"/>
                </a:solidFill>
                <a:effectLst/>
                <a:latin typeface="+mn-lt"/>
                <a:ea typeface="+mn-ea"/>
                <a:cs typeface="+mn-cs"/>
              </a:rPr>
              <a:t> Pick one specific SE task in your domain that could benefit from LLMs.</a:t>
            </a:r>
          </a:p>
          <a:p>
            <a:pPr lvl="1"/>
            <a:r>
              <a:rPr lang="en-US" sz="1200" b="0" i="0" u="none" strike="noStrike" kern="1200" dirty="0">
                <a:solidFill>
                  <a:schemeClr val="tx1"/>
                </a:solidFill>
                <a:effectLst/>
                <a:latin typeface="+mn-lt"/>
                <a:ea typeface="+mn-ea"/>
                <a:cs typeface="+mn-cs"/>
              </a:rPr>
              <a:t>Example: For requirements → </a:t>
            </a:r>
            <a:r>
              <a:rPr lang="en-US" sz="1200" b="0" i="1" u="none" strike="noStrike" kern="1200" dirty="0">
                <a:solidFill>
                  <a:schemeClr val="tx1"/>
                </a:solidFill>
                <a:effectLst/>
                <a:latin typeface="+mn-lt"/>
                <a:ea typeface="+mn-ea"/>
                <a:cs typeface="+mn-cs"/>
              </a:rPr>
              <a:t>detecting ambiguity in natural language requirements</a:t>
            </a:r>
            <a:r>
              <a:rPr lang="en-US" sz="1200" b="0" i="0" u="none" strike="noStrike" kern="1200" dirty="0">
                <a:solidFill>
                  <a:schemeClr val="tx1"/>
                </a:solidFill>
                <a:effectLst/>
                <a:latin typeface="+mn-lt"/>
                <a:ea typeface="+mn-ea"/>
                <a:cs typeface="+mn-cs"/>
              </a:rPr>
              <a:t>.</a:t>
            </a:r>
          </a:p>
          <a:p>
            <a:pPr lvl="1"/>
            <a:r>
              <a:rPr lang="en-US" sz="1200" b="0" i="0" u="none" strike="noStrike" kern="1200" dirty="0">
                <a:solidFill>
                  <a:schemeClr val="tx1"/>
                </a:solidFill>
                <a:effectLst/>
                <a:latin typeface="+mn-lt"/>
                <a:ea typeface="+mn-ea"/>
                <a:cs typeface="+mn-cs"/>
              </a:rPr>
              <a:t>For design → </a:t>
            </a:r>
            <a:r>
              <a:rPr lang="en-US" sz="1200" b="0" i="1" u="none" strike="noStrike" kern="1200" dirty="0">
                <a:solidFill>
                  <a:schemeClr val="tx1"/>
                </a:solidFill>
                <a:effectLst/>
                <a:latin typeface="+mn-lt"/>
                <a:ea typeface="+mn-ea"/>
                <a:cs typeface="+mn-cs"/>
              </a:rPr>
              <a:t>generating candidate UML diagrams from textual specs</a:t>
            </a:r>
            <a:r>
              <a:rPr lang="en-US" sz="1200" b="0" i="0" u="none" strike="noStrike" kern="1200" dirty="0">
                <a:solidFill>
                  <a:schemeClr val="tx1"/>
                </a:solidFill>
                <a:effectLst/>
                <a:latin typeface="+mn-lt"/>
                <a:ea typeface="+mn-ea"/>
                <a:cs typeface="+mn-cs"/>
              </a:rPr>
              <a:t>.</a:t>
            </a:r>
          </a:p>
          <a:p>
            <a:pPr lvl="1"/>
            <a:r>
              <a:rPr lang="en-US" sz="1200" b="0" i="0" u="none" strike="noStrike" kern="1200" dirty="0">
                <a:solidFill>
                  <a:schemeClr val="tx1"/>
                </a:solidFill>
                <a:effectLst/>
                <a:latin typeface="+mn-lt"/>
                <a:ea typeface="+mn-ea"/>
                <a:cs typeface="+mn-cs"/>
              </a:rPr>
              <a:t>For refactoring → </a:t>
            </a:r>
            <a:r>
              <a:rPr lang="en-US" sz="1200" b="0" i="1" u="none" strike="noStrike" kern="1200" dirty="0">
                <a:solidFill>
                  <a:schemeClr val="tx1"/>
                </a:solidFill>
                <a:effectLst/>
                <a:latin typeface="+mn-lt"/>
                <a:ea typeface="+mn-ea"/>
                <a:cs typeface="+mn-cs"/>
              </a:rPr>
              <a:t>suggesting consistent renames across a codebase</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Evaluation framework:</a:t>
            </a:r>
            <a:r>
              <a:rPr lang="en-US" sz="1200" b="0" i="0" u="none" strike="noStrike" kern="1200" dirty="0">
                <a:solidFill>
                  <a:schemeClr val="tx1"/>
                </a:solidFill>
                <a:effectLst/>
                <a:latin typeface="+mn-lt"/>
                <a:ea typeface="+mn-ea"/>
                <a:cs typeface="+mn-cs"/>
              </a:rPr>
              <a:t> Propose </a:t>
            </a:r>
            <a:r>
              <a:rPr lang="en-US" sz="1200" b="0" i="1" u="none" strike="noStrike" kern="1200" dirty="0">
                <a:solidFill>
                  <a:schemeClr val="tx1"/>
                </a:solidFill>
                <a:effectLst/>
                <a:latin typeface="+mn-lt"/>
                <a:ea typeface="+mn-ea"/>
                <a:cs typeface="+mn-cs"/>
              </a:rPr>
              <a:t>3 evaluation measures</a:t>
            </a:r>
            <a:r>
              <a:rPr lang="en-US" sz="1200" b="0" i="0" u="none" strike="noStrike" kern="1200" dirty="0">
                <a:solidFill>
                  <a:schemeClr val="tx1"/>
                </a:solidFill>
                <a:effectLst/>
                <a:latin typeface="+mn-lt"/>
                <a:ea typeface="+mn-ea"/>
                <a:cs typeface="+mn-cs"/>
              </a:rPr>
              <a:t> that matter for this task.</a:t>
            </a:r>
          </a:p>
          <a:p>
            <a:pPr lvl="1"/>
            <a:r>
              <a:rPr lang="en-US" sz="1200" b="0" i="0" u="none" strike="noStrike" kern="1200" dirty="0">
                <a:solidFill>
                  <a:schemeClr val="tx1"/>
                </a:solidFill>
                <a:effectLst/>
                <a:latin typeface="+mn-lt"/>
                <a:ea typeface="+mn-ea"/>
                <a:cs typeface="+mn-cs"/>
              </a:rPr>
              <a:t>Requirements: precision/recall on ambiguity detection, stakeholder satisfaction in a user study.</a:t>
            </a:r>
          </a:p>
          <a:p>
            <a:pPr lvl="1"/>
            <a:r>
              <a:rPr lang="en-US" sz="1200" b="0" i="0" u="none" strike="noStrike" kern="1200" dirty="0">
                <a:solidFill>
                  <a:schemeClr val="tx1"/>
                </a:solidFill>
                <a:effectLst/>
                <a:latin typeface="+mn-lt"/>
                <a:ea typeface="+mn-ea"/>
                <a:cs typeface="+mn-cs"/>
              </a:rPr>
              <a:t>Design: structural correctness of UML, design coverage, human-judged usability.</a:t>
            </a:r>
          </a:p>
          <a:p>
            <a:pPr lvl="1"/>
            <a:r>
              <a:rPr lang="en-US" sz="1200" b="0" i="0" u="none" strike="noStrike" kern="1200" dirty="0">
                <a:solidFill>
                  <a:schemeClr val="tx1"/>
                </a:solidFill>
                <a:effectLst/>
                <a:latin typeface="+mn-lt"/>
                <a:ea typeface="+mn-ea"/>
                <a:cs typeface="+mn-cs"/>
              </a:rPr>
              <a:t>Refactoring: correctness of semantic preservation, naming consistency, developer adoption.</a:t>
            </a:r>
          </a:p>
          <a:p>
            <a:r>
              <a:rPr lang="en-US" sz="1200" b="1" i="0" u="none" strike="noStrike" kern="1200" dirty="0">
                <a:solidFill>
                  <a:schemeClr val="tx1"/>
                </a:solidFill>
                <a:effectLst/>
                <a:latin typeface="+mn-lt"/>
                <a:ea typeface="+mn-ea"/>
                <a:cs typeface="+mn-cs"/>
              </a:rPr>
              <a:t>Non-determinism:</a:t>
            </a:r>
            <a:r>
              <a:rPr lang="en-US" sz="1200" b="0" i="0" u="none" strike="noStrike" kern="1200" dirty="0">
                <a:solidFill>
                  <a:schemeClr val="tx1"/>
                </a:solidFill>
                <a:effectLst/>
                <a:latin typeface="+mn-lt"/>
                <a:ea typeface="+mn-ea"/>
                <a:cs typeface="+mn-cs"/>
              </a:rPr>
              <a:t> How would you test multiple LLM outputs (reruns, majority voting, human-in-the-loop)?</a:t>
            </a:r>
          </a:p>
          <a:p>
            <a:endParaRPr lang="en-US" dirty="0"/>
          </a:p>
        </p:txBody>
      </p:sp>
      <p:sp>
        <p:nvSpPr>
          <p:cNvPr id="4" name="Slide Number Placeholder 3"/>
          <p:cNvSpPr>
            <a:spLocks noGrp="1"/>
          </p:cNvSpPr>
          <p:nvPr>
            <p:ph type="sldNum" sz="quarter" idx="5"/>
          </p:nvPr>
        </p:nvSpPr>
        <p:spPr/>
        <p:txBody>
          <a:bodyPr/>
          <a:lstStyle/>
          <a:p>
            <a:fld id="{7F167B3F-31D7-7549-AC7C-BBAE5D8CCEB8}" type="slidenum">
              <a:rPr lang="en-US" smtClean="0"/>
              <a:t>27</a:t>
            </a:fld>
            <a:endParaRPr lang="en-US"/>
          </a:p>
        </p:txBody>
      </p:sp>
    </p:spTree>
    <p:extLst>
      <p:ext uri="{BB962C8B-B14F-4D97-AF65-F5344CB8AC3E}">
        <p14:creationId xmlns:p14="http://schemas.microsoft.com/office/powerpoint/2010/main" val="4131934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z="1100" dirty="0"/>
              <a:t>ASK: anybody knows</a:t>
            </a:r>
            <a:r>
              <a:rPr lang="en-US" altLang="en-US" sz="1100" baseline="0" dirty="0"/>
              <a:t> where is this picture taken?</a:t>
            </a:r>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3</a:t>
            </a:fld>
            <a:endParaRPr lang="en-US" altLang="en-US" sz="1200"/>
          </a:p>
        </p:txBody>
      </p:sp>
    </p:spTree>
    <p:extLst>
      <p:ext uri="{BB962C8B-B14F-4D97-AF65-F5344CB8AC3E}">
        <p14:creationId xmlns:p14="http://schemas.microsoft.com/office/powerpoint/2010/main" val="227198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My research area is software engineering, and I specialize in software evolution. </a:t>
            </a:r>
          </a:p>
          <a:p>
            <a:endParaRPr lang="en-US" altLang="en-US" sz="1200" dirty="0"/>
          </a:p>
          <a:p>
            <a:r>
              <a:rPr lang="en-US" altLang="en-US" sz="1200" dirty="0"/>
              <a:t>In today</a:t>
            </a:r>
            <a:r>
              <a:rPr lang="ja-JP" altLang="en-US" sz="1200" dirty="0"/>
              <a:t>’</a:t>
            </a:r>
            <a:r>
              <a:rPr lang="en-US" altLang="ja-JP" sz="1200" dirty="0"/>
              <a:t>s world, software evolution is at the heart of any successful software. Successful software undergoes constant change. Typical changes are to add more features, fix bugs, improve performance, security, etc.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If we want to </a:t>
            </a:r>
            <a:r>
              <a:rPr lang="en-US" sz="1200" b="1" kern="1200" dirty="0">
                <a:solidFill>
                  <a:schemeClr val="tx1"/>
                </a:solidFill>
                <a:latin typeface="Times New Roman" pitchFamily="18" charset="0"/>
                <a:ea typeface="+mn-ea"/>
                <a:cs typeface="+mn-cs"/>
              </a:rPr>
              <a:t>foster a revolution in software technology,</a:t>
            </a:r>
            <a:r>
              <a:rPr lang="en-US" sz="1200" b="1" kern="1200" baseline="0" dirty="0">
                <a:solidFill>
                  <a:schemeClr val="tx1"/>
                </a:solidFill>
                <a:latin typeface="Times New Roman" pitchFamily="18" charset="0"/>
                <a:ea typeface="+mn-ea"/>
                <a:cs typeface="+mn-cs"/>
              </a:rPr>
              <a:t> similar with the industrial revolution, </a:t>
            </a:r>
            <a:r>
              <a:rPr lang="en-US" sz="1200" b="1" kern="1200" dirty="0">
                <a:solidFill>
                  <a:schemeClr val="tx1"/>
                </a:solidFill>
                <a:latin typeface="Times New Roman" pitchFamily="18" charset="0"/>
                <a:ea typeface="+mn-ea"/>
                <a:cs typeface="+mn-cs"/>
              </a:rPr>
              <a:t> </a:t>
            </a:r>
            <a:r>
              <a:rPr lang="en-US" sz="1200" b="0" kern="1200" dirty="0">
                <a:solidFill>
                  <a:schemeClr val="tx1"/>
                </a:solidFill>
                <a:latin typeface="Times New Roman" pitchFamily="18" charset="0"/>
                <a:ea typeface="+mn-ea"/>
                <a:cs typeface="+mn-cs"/>
              </a:rPr>
              <a:t>Change needs to move to a higher level of abstraction.</a:t>
            </a:r>
          </a:p>
          <a:p>
            <a:r>
              <a:rPr lang="en-US" sz="1200" b="0" kern="1200" dirty="0">
                <a:solidFill>
                  <a:schemeClr val="tx1"/>
                </a:solidFill>
                <a:latin typeface="Times New Roman" pitchFamily="18" charset="0"/>
                <a:ea typeface="+mn-ea"/>
                <a:cs typeface="+mn-cs"/>
              </a:rPr>
              <a:t>click</a:t>
            </a:r>
          </a:p>
          <a:p>
            <a:r>
              <a:rPr lang="en-US" sz="1200" b="1" kern="1200" dirty="0">
                <a:solidFill>
                  <a:schemeClr val="tx1"/>
                </a:solidFill>
                <a:latin typeface="Times New Roman" pitchFamily="18" charset="0"/>
                <a:ea typeface="+mn-ea"/>
                <a:cs typeface="+mn-cs"/>
              </a:rPr>
              <a:t>I envision a programming environment that places transformations at the center of software development, as first-class citizens.</a:t>
            </a:r>
            <a:endParaRPr lang="en-US" sz="1200" b="0" kern="1200" dirty="0">
              <a:solidFill>
                <a:schemeClr val="tx1"/>
              </a:solidFill>
              <a:latin typeface="Times New Roman" pitchFamily="18" charset="0"/>
              <a:ea typeface="+mn-ea"/>
              <a:cs typeface="+mn-cs"/>
            </a:endParaRPr>
          </a:p>
          <a:p>
            <a:endParaRPr lang="en-US" altLang="ja-JP" sz="1200" dirty="0"/>
          </a:p>
          <a:p>
            <a:r>
              <a:rPr lang="en-US" altLang="en-US" sz="1200" dirty="0"/>
              <a:t>My research addresses several important questions: </a:t>
            </a:r>
          </a:p>
          <a:p>
            <a:r>
              <a:rPr lang="en-US" altLang="en-US" sz="1200" dirty="0"/>
              <a:t>   - what are the changes that occur most often in practice?</a:t>
            </a:r>
          </a:p>
          <a:p>
            <a:r>
              <a:rPr lang="en-US" altLang="en-US" sz="1200" dirty="0"/>
              <a:t>  - and how can we automate them to improve the programmer's productivity and software quality?</a:t>
            </a:r>
          </a:p>
          <a:p>
            <a:endParaRPr lang="en-US" altLang="en-US" sz="1200" dirty="0"/>
          </a:p>
          <a:p>
            <a:r>
              <a:rPr lang="en-US" altLang="en-US" sz="1200" dirty="0"/>
              <a:t>Over the years my research team has been successfully automating three kinds of changes: upgrading library-based application to use the latest version of the library APIs on which they are based; updating obsolete tests to bring them in sync with the current version of the software; converting sequential code to parallelism so that the software runs efficiently on todays multicore machines. And upgrading mobile apps to improve responsiveness.</a:t>
            </a:r>
          </a:p>
          <a:p>
            <a:endParaRPr lang="en-US" altLang="en-US" sz="1200" dirty="0"/>
          </a:p>
          <a:p>
            <a:r>
              <a:rPr lang="en-US" altLang="en-US" sz="1200" b="1" dirty="0"/>
              <a:t>ASK: I am a contributor to the Eclipse, NetBeans, </a:t>
            </a:r>
            <a:r>
              <a:rPr lang="en-US" altLang="en-US" sz="1200" b="1" dirty="0" err="1"/>
              <a:t>VisualStudio</a:t>
            </a:r>
            <a:r>
              <a:rPr lang="en-US" altLang="en-US" sz="1200" b="1" dirty="0"/>
              <a:t>,</a:t>
            </a:r>
            <a:r>
              <a:rPr lang="en-US" altLang="en-US" sz="1200" b="1" baseline="0" dirty="0"/>
              <a:t> </a:t>
            </a:r>
            <a:r>
              <a:rPr lang="en-US" altLang="en-US" sz="1200" b="1" dirty="0"/>
              <a:t>and </a:t>
            </a:r>
            <a:r>
              <a:rPr lang="en-US" altLang="en-US" sz="1200" b="1" dirty="0" err="1"/>
              <a:t>AndroidStudio</a:t>
            </a:r>
            <a:r>
              <a:rPr lang="en-US" altLang="en-US" sz="1200" b="1" dirty="0"/>
              <a:t> development environments. Anybody here is using any of these IDEs?</a:t>
            </a: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     </a:t>
            </a:r>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click</a:t>
            </a:r>
          </a:p>
          <a:p>
            <a:r>
              <a:rPr lang="en-US" sz="1200" b="0" kern="1200" dirty="0">
                <a:solidFill>
                  <a:schemeClr val="tx1"/>
                </a:solidFill>
                <a:latin typeface="Times New Roman" pitchFamily="18" charset="0"/>
                <a:ea typeface="+mn-ea"/>
                <a:cs typeface="+mn-cs"/>
              </a:rPr>
              <a:t>To turn this vision into reality, my research is driven by important questions:</a:t>
            </a:r>
          </a:p>
          <a:p>
            <a:r>
              <a:rPr lang="en-US" sz="1200" b="0" kern="1200" dirty="0">
                <a:solidFill>
                  <a:schemeClr val="tx1"/>
                </a:solidFill>
                <a:latin typeface="Times New Roman" pitchFamily="18" charset="0"/>
                <a:ea typeface="+mn-ea"/>
                <a:cs typeface="+mn-cs"/>
              </a:rPr>
              <a:t>   - what changes occur most often in practice?</a:t>
            </a:r>
          </a:p>
          <a:p>
            <a:r>
              <a:rPr lang="en-US" sz="1200" b="0" kern="1200" dirty="0">
                <a:solidFill>
                  <a:schemeClr val="tx1"/>
                </a:solidFill>
                <a:latin typeface="Times New Roman" pitchFamily="18" charset="0"/>
                <a:ea typeface="+mn-ea"/>
                <a:cs typeface="+mn-cs"/>
              </a:rPr>
              <a:t>  - how can we automate them to improve the programmer's productivity and software quality?</a:t>
            </a:r>
          </a:p>
          <a:p>
            <a:r>
              <a:rPr lang="en-US" sz="1200" b="0" kern="1200" dirty="0">
                <a:solidFill>
                  <a:schemeClr val="tx1"/>
                </a:solidFill>
                <a:latin typeface="Times New Roman" pitchFamily="18" charset="0"/>
                <a:ea typeface="+mn-ea"/>
                <a:cs typeface="+mn-cs"/>
              </a:rPr>
              <a:t>- Can we represent programs as sequence of transformations? How are we going to archive, retrieve, visualize such transformations?</a:t>
            </a:r>
          </a:p>
          <a:p>
            <a:r>
              <a:rPr lang="en-US" sz="1200" b="0" kern="1200" dirty="0">
                <a:solidFill>
                  <a:schemeClr val="tx1"/>
                </a:solidFill>
                <a:latin typeface="Times New Roman" pitchFamily="18" charset="0"/>
                <a:ea typeface="+mn-ea"/>
                <a:cs typeface="+mn-cs"/>
              </a:rPr>
              <a:t>- Can we infer higher-level transformations from lower-level changes, especially code edits?</a:t>
            </a: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Answering these questions is relevant and important for practice, as well as intellectually challenging and interesting</a:t>
            </a:r>
          </a:p>
          <a:p>
            <a:endParaRPr lang="en-US" sz="1200" b="1"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Our friend Mike, performs manually a few of his changes, then he creates a custom automated</a:t>
            </a:r>
            <a:r>
              <a:rPr lang="en-US" sz="1200" b="1" kern="1200" baseline="0" dirty="0">
                <a:solidFill>
                  <a:schemeClr val="tx1"/>
                </a:solidFill>
                <a:latin typeface="Times New Roman" pitchFamily="18" charset="0"/>
                <a:ea typeface="+mn-ea"/>
                <a:cs typeface="+mn-cs"/>
              </a:rPr>
              <a:t> transformation, or better </a:t>
            </a:r>
            <a:r>
              <a:rPr lang="en-US" sz="1200" b="1" kern="1200" dirty="0">
                <a:solidFill>
                  <a:schemeClr val="tx1"/>
                </a:solidFill>
                <a:latin typeface="Times New Roman" pitchFamily="18" charset="0"/>
                <a:ea typeface="+mn-ea"/>
                <a:cs typeface="+mn-cs"/>
              </a:rPr>
              <a:t>our environment infers his transformation and creates a custom automated transformation.  Mike can reuse this transformation on the Brazilian code base, even though this code bases uses completely different names for the code elements.</a:t>
            </a:r>
          </a:p>
          <a:p>
            <a:endParaRPr lang="en-US" sz="1200" b="1"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r>
              <a:rPr lang="en-US" sz="1200" b="1" kern="1200" dirty="0">
                <a:solidFill>
                  <a:schemeClr val="tx1"/>
                </a:solidFill>
                <a:latin typeface="Times New Roman" pitchFamily="18" charset="0"/>
                <a:ea typeface="+mn-ea"/>
                <a:cs typeface="+mn-cs"/>
              </a:rPr>
              <a:t>even manual edits become program transformations and</a:t>
            </a:r>
            <a:r>
              <a:rPr lang="en-US" sz="1200" b="1" kern="1200" baseline="0" dirty="0">
                <a:solidFill>
                  <a:schemeClr val="tx1"/>
                </a:solidFill>
                <a:latin typeface="Times New Roman" pitchFamily="18" charset="0"/>
                <a:ea typeface="+mn-ea"/>
                <a:cs typeface="+mn-cs"/>
              </a:rPr>
              <a:t> are grouped and represented at a higher-level of abstraction</a:t>
            </a:r>
            <a:endParaRPr lang="en-US" sz="1200" b="0" kern="1200" dirty="0">
              <a:solidFill>
                <a:schemeClr val="tx1"/>
              </a:solidFill>
              <a:latin typeface="Times New Roman" pitchFamily="18" charset="0"/>
              <a:ea typeface="+mn-ea"/>
              <a:cs typeface="+mn-cs"/>
            </a:endParaRPr>
          </a:p>
          <a:p>
            <a:endParaRPr lang="en-US" sz="1200" b="0" kern="1200" dirty="0">
              <a:solidFill>
                <a:schemeClr val="tx1"/>
              </a:solidFill>
              <a:latin typeface="Times New Roman" pitchFamily="18" charset="0"/>
              <a:ea typeface="+mn-ea"/>
              <a:cs typeface="+mn-cs"/>
            </a:endParaRPr>
          </a:p>
          <a:p>
            <a:r>
              <a:rPr lang="en-US" sz="1200" b="1" kern="1200" dirty="0">
                <a:solidFill>
                  <a:schemeClr val="tx1"/>
                </a:solidFill>
                <a:latin typeface="Times New Roman" pitchFamily="18" charset="0"/>
                <a:ea typeface="+mn-ea"/>
                <a:cs typeface="+mn-cs"/>
              </a:rPr>
              <a:t>click</a:t>
            </a:r>
            <a:endParaRPr lang="en-US" sz="1200" b="0" kern="1200" dirty="0">
              <a:solidFill>
                <a:schemeClr val="tx1"/>
              </a:solidFill>
              <a:latin typeface="Times New Roman" pitchFamily="18" charset="0"/>
              <a:ea typeface="+mn-ea"/>
              <a:cs typeface="+mn-cs"/>
            </a:endParaRPr>
          </a:p>
          <a:p>
            <a:r>
              <a:rPr lang="en-US" sz="1200" b="0" kern="1200" dirty="0">
                <a:solidFill>
                  <a:schemeClr val="tx1"/>
                </a:solidFill>
                <a:latin typeface="Times New Roman" pitchFamily="18" charset="0"/>
                <a:ea typeface="+mn-ea"/>
                <a:cs typeface="+mn-cs"/>
              </a:rPr>
              <a:t>-</a:t>
            </a:r>
            <a:r>
              <a:rPr lang="en-US" sz="1200" b="1" kern="1200" dirty="0">
                <a:solidFill>
                  <a:schemeClr val="tx1"/>
                </a:solidFill>
                <a:latin typeface="Times New Roman" pitchFamily="18" charset="0"/>
                <a:ea typeface="+mn-ea"/>
                <a:cs typeface="+mn-cs"/>
              </a:rPr>
              <a:t>Because our novel environment promotes an orthogonal view of programs as a sequence of higher-level transformations, Carol can easily make sense of the new code base when she comes from vacation.</a:t>
            </a:r>
            <a:endParaRPr lang="en-US" sz="1200" b="0" kern="1200" dirty="0">
              <a:solidFill>
                <a:schemeClr val="tx1"/>
              </a:solidFill>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4</a:t>
            </a:fld>
            <a:endParaRPr lang="es-ES_tradnl"/>
          </a:p>
        </p:txBody>
      </p:sp>
    </p:spTree>
    <p:extLst>
      <p:ext uri="{BB962C8B-B14F-4D97-AF65-F5344CB8AC3E}">
        <p14:creationId xmlns:p14="http://schemas.microsoft.com/office/powerpoint/2010/main" val="1871794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2217235"/>
            <a:ext cx="29919739" cy="5806078"/>
          </a:xfrm>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Many times, people</a:t>
            </a:r>
            <a:r>
              <a:rPr lang="en-US" sz="1200" b="1" kern="1200" baseline="0" dirty="0">
                <a:solidFill>
                  <a:schemeClr val="tx1"/>
                </a:solidFill>
                <a:effectLst/>
                <a:latin typeface="Times New Roman" pitchFamily="18" charset="0"/>
                <a:ea typeface="+mn-ea"/>
                <a:cs typeface="+mn-cs"/>
              </a:rPr>
              <a:t> might tell you that you need to be good at everything: The truth is that you cannot be an expert on everything, you need to know a little about everything (so that you can see connections) but focus on the area that you are passionate about and you are good at (I call this the strength zone). Spend most of your time and energy in that area, do not attempt to be good at everything, because then you will be average and mediocre at everything.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Times New Roman" pitchFamily="18" charset="0"/>
                <a:ea typeface="+mn-ea"/>
                <a:cs typeface="+mn-cs"/>
              </a:rPr>
              <a:t>This</a:t>
            </a:r>
            <a:r>
              <a:rPr lang="en-US" sz="1200" b="1" kern="1200" baseline="0" dirty="0">
                <a:solidFill>
                  <a:schemeClr val="tx1"/>
                </a:solidFill>
                <a:effectLst/>
                <a:latin typeface="Times New Roman" pitchFamily="18" charset="0"/>
                <a:ea typeface="+mn-ea"/>
                <a:cs typeface="+mn-cs"/>
              </a:rPr>
              <a:t> is my personal story of working on refactoring. I’ve been working on refactoring for 20 years.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When I meet people at the conferences, they ask me about my current work, and I tell them that I still work on refactoring. They ask me: Danny, Don’t you get bored working on the same refactoring topic?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a:t>
            </a:r>
            <a:r>
              <a:rPr lang="en-US" sz="1200" b="1" kern="1200" dirty="0">
                <a:solidFill>
                  <a:schemeClr val="tx1"/>
                </a:solidFill>
                <a:effectLst/>
                <a:latin typeface="Times New Roman" pitchFamily="18" charset="0"/>
                <a:ea typeface="+mn-ea"/>
                <a:cs typeface="+mn-cs"/>
              </a:rPr>
              <a:t>During</a:t>
            </a:r>
            <a:r>
              <a:rPr lang="en-US" sz="1200" b="1" kern="1200" baseline="0" dirty="0">
                <a:solidFill>
                  <a:schemeClr val="tx1"/>
                </a:solidFill>
                <a:effectLst/>
                <a:latin typeface="Times New Roman" pitchFamily="18" charset="0"/>
                <a:ea typeface="+mn-ea"/>
                <a:cs typeface="+mn-cs"/>
              </a:rPr>
              <a:t> my 5 years of PhD </a:t>
            </a:r>
            <a:r>
              <a:rPr lang="en-US" sz="1200" b="1" kern="1200" dirty="0">
                <a:solidFill>
                  <a:schemeClr val="tx1"/>
                </a:solidFill>
                <a:effectLst/>
                <a:latin typeface="Times New Roman" pitchFamily="18" charset="0"/>
                <a:ea typeface="+mn-ea"/>
                <a:cs typeface="+mn-cs"/>
              </a:rPr>
              <a:t>I worked on</a:t>
            </a:r>
            <a:r>
              <a:rPr lang="en-US" sz="1200" b="1" kern="1200" baseline="0" dirty="0">
                <a:solidFill>
                  <a:schemeClr val="tx1"/>
                </a:solidFill>
                <a:effectLst/>
                <a:latin typeface="Times New Roman" pitchFamily="18" charset="0"/>
                <a:ea typeface="+mn-ea"/>
                <a:cs typeface="+mn-cs"/>
              </a:rPr>
              <a:t> </a:t>
            </a:r>
            <a:r>
              <a:rPr lang="en-US" sz="1200" b="1" kern="1200" dirty="0">
                <a:solidFill>
                  <a:schemeClr val="tx1"/>
                </a:solidFill>
                <a:effectLst/>
                <a:latin typeface="Times New Roman" pitchFamily="18" charset="0"/>
                <a:ea typeface="+mn-ea"/>
                <a:cs typeface="+mn-cs"/>
              </a:rPr>
              <a:t>Upgrading</a:t>
            </a:r>
            <a:r>
              <a:rPr lang="en-US" sz="1200" kern="1200" dirty="0">
                <a:solidFill>
                  <a:schemeClr val="tx1"/>
                </a:solidFill>
                <a:effectLst/>
                <a:latin typeface="Times New Roman" pitchFamily="18" charset="0"/>
                <a:ea typeface="+mn-ea"/>
                <a:cs typeface="+mn-cs"/>
              </a:rPr>
              <a:t> library-based applications to use the latest API of their libraries,</a:t>
            </a:r>
            <a:r>
              <a:rPr lang="en-US" sz="1200" kern="1200" baseline="0" dirty="0">
                <a:solidFill>
                  <a:schemeClr val="tx1"/>
                </a:solidFill>
                <a:effectLst/>
                <a:latin typeface="Times New Roman" pitchFamily="18" charset="0"/>
                <a:ea typeface="+mn-ea"/>
                <a:cs typeface="+mn-cs"/>
              </a:rPr>
              <a:t> even when these APIs were refactored. </a:t>
            </a:r>
            <a:r>
              <a:rPr lang="en-US" sz="1200" b="1" kern="1200" baseline="0" dirty="0">
                <a:solidFill>
                  <a:schemeClr val="tx1"/>
                </a:solidFill>
                <a:effectLst/>
                <a:latin typeface="Times New Roman" pitchFamily="18" charset="0"/>
                <a:ea typeface="+mn-ea"/>
                <a:cs typeface="+mn-cs"/>
              </a:rPr>
              <a:t>In this stage I learned about static program analysis and learned the Eclipse refactoring engine so well that I became a contributor to Eclipse.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Just as I was finishing my PhD in 2007, the world of computing was completely shaken up when Intel stopped producing single processor systems, and went into multicore.</a:t>
            </a:r>
          </a:p>
          <a:p>
            <a:r>
              <a:rPr lang="en-US" sz="1200" b="1" kern="1200" dirty="0">
                <a:solidFill>
                  <a:schemeClr val="tx1"/>
                </a:solidFill>
                <a:effectLst/>
                <a:latin typeface="Times New Roman" pitchFamily="18" charset="0"/>
                <a:ea typeface="+mn-ea"/>
                <a:cs typeface="+mn-cs"/>
              </a:rPr>
              <a:t>So my interest shifted towards refactoring </a:t>
            </a:r>
            <a:r>
              <a:rPr lang="en-US" sz="1200" kern="1200" dirty="0">
                <a:solidFill>
                  <a:schemeClr val="tx1"/>
                </a:solidFill>
                <a:effectLst/>
                <a:latin typeface="Times New Roman" pitchFamily="18" charset="0"/>
                <a:ea typeface="+mn-ea"/>
                <a:cs typeface="+mn-cs"/>
              </a:rPr>
              <a:t>existing sequential programs to make them run in parallel,</a:t>
            </a:r>
            <a:r>
              <a:rPr lang="en-US" sz="1200" kern="1200" baseline="0" dirty="0">
                <a:solidFill>
                  <a:schemeClr val="tx1"/>
                </a:solidFill>
                <a:effectLst/>
                <a:latin typeface="Times New Roman" pitchFamily="18" charset="0"/>
                <a:ea typeface="+mn-ea"/>
                <a:cs typeface="+mn-cs"/>
              </a:rPr>
              <a:t> make programs thread-safe</a:t>
            </a:r>
            <a:r>
              <a:rPr lang="en-US" sz="1200" kern="1200" dirty="0">
                <a:solidFill>
                  <a:schemeClr val="tx1"/>
                </a:solidFill>
                <a:effectLst/>
                <a:latin typeface="Times New Roman" pitchFamily="18" charset="0"/>
                <a:ea typeface="+mn-ea"/>
                <a:cs typeface="+mn-cs"/>
              </a:rPr>
              <a:t>,</a:t>
            </a:r>
            <a:r>
              <a:rPr lang="en-US" sz="1200" kern="1200" baseline="0" dirty="0">
                <a:solidFill>
                  <a:schemeClr val="tx1"/>
                </a:solidFill>
                <a:effectLst/>
                <a:latin typeface="Times New Roman" pitchFamily="18" charset="0"/>
                <a:ea typeface="+mn-ea"/>
                <a:cs typeface="+mn-cs"/>
              </a:rPr>
              <a:t> and </a:t>
            </a:r>
            <a:r>
              <a:rPr lang="en-US" sz="1200" kern="1200" baseline="0" dirty="0" err="1">
                <a:solidFill>
                  <a:schemeClr val="tx1"/>
                </a:solidFill>
                <a:effectLst/>
                <a:latin typeface="Times New Roman" pitchFamily="18" charset="0"/>
                <a:ea typeface="+mn-ea"/>
                <a:cs typeface="+mn-cs"/>
              </a:rPr>
              <a:t>refactorings</a:t>
            </a:r>
            <a:r>
              <a:rPr lang="en-US" sz="1200" kern="1200" baseline="0" dirty="0">
                <a:solidFill>
                  <a:schemeClr val="tx1"/>
                </a:solidFill>
                <a:effectLst/>
                <a:latin typeface="Times New Roman" pitchFamily="18" charset="0"/>
                <a:ea typeface="+mn-ea"/>
                <a:cs typeface="+mn-cs"/>
              </a:rPr>
              <a:t> to improve the scalability of already parallel programs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This new world forced me into much deeper program analysis than I have done before.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&lt;CLICK&gt; But just about when I started to get comfortable with parallelism, the world changed again. People stopped buying laptops and everyone was on mobile devices. So I took what I learned from the parallelism domain, and adapted it to the new challenges of working with event—driven apps.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&lt;CLICK&gt;: now I am making the transition to yet another big domain: the digitalization of our world with </a:t>
            </a:r>
            <a:r>
              <a:rPr lang="en-US" sz="1200" b="0" kern="1200" baseline="0" dirty="0" err="1">
                <a:solidFill>
                  <a:schemeClr val="tx1"/>
                </a:solidFill>
                <a:effectLst/>
                <a:latin typeface="Times New Roman" pitchFamily="18" charset="0"/>
                <a:ea typeface="+mn-ea"/>
                <a:cs typeface="+mn-cs"/>
              </a:rPr>
              <a:t>IoT</a:t>
            </a:r>
            <a:r>
              <a:rPr lang="en-US" sz="1200" b="0" kern="1200" baseline="0" dirty="0">
                <a:solidFill>
                  <a:schemeClr val="tx1"/>
                </a:solidFill>
                <a:effectLst/>
                <a:latin typeface="Times New Roman" pitchFamily="18" charset="0"/>
                <a:ea typeface="+mn-ea"/>
                <a:cs typeface="+mn-cs"/>
              </a:rPr>
              <a:t> and how the sensors around us will collect information about us and the world that will augment our intelligence. In this new paradigm, how do we refactor existing programs that use deterministic algorithms into programs that use probabilistic computation and ML and continuously learn?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baseline="0" dirty="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Key lesson that I learned: many times I ventured  beyond refactoring into other areas (like HCI or Compilers) that were not my </a:t>
            </a:r>
            <a:r>
              <a:rPr lang="en-US" sz="1200" b="1" kern="1200" baseline="0" dirty="0" err="1">
                <a:solidFill>
                  <a:schemeClr val="tx1"/>
                </a:solidFill>
                <a:effectLst/>
                <a:latin typeface="Times New Roman" pitchFamily="18" charset="0"/>
                <a:ea typeface="+mn-ea"/>
                <a:cs typeface="+mn-cs"/>
              </a:rPr>
              <a:t>strenghts</a:t>
            </a:r>
            <a:r>
              <a:rPr lang="en-US" sz="1200" b="1" kern="1200" baseline="0" dirty="0">
                <a:solidFill>
                  <a:schemeClr val="tx1"/>
                </a:solidFill>
                <a:effectLst/>
                <a:latin typeface="Times New Roman" pitchFamily="18" charset="0"/>
                <a:ea typeface="+mn-ea"/>
                <a:cs typeface="+mn-cs"/>
              </a:rPr>
              <a:t>. I kept failing over and over until I learned to partner with others who were strong in the areas I was weak.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baseline="0" dirty="0">
                <a:solidFill>
                  <a:schemeClr val="tx1"/>
                </a:solidFill>
                <a:effectLst/>
                <a:latin typeface="Times New Roman" pitchFamily="18" charset="0"/>
                <a:ea typeface="+mn-ea"/>
                <a:cs typeface="+mn-cs"/>
              </a:rPr>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kern="1200" baseline="0" dirty="0">
                <a:solidFill>
                  <a:schemeClr val="tx1"/>
                </a:solidFill>
                <a:effectLst/>
                <a:latin typeface="Times New Roman" pitchFamily="18" charset="0"/>
                <a:ea typeface="+mn-ea"/>
                <a:cs typeface="+mn-cs"/>
              </a:rPr>
              <a:t>I decided to stay and work  in my strength zone: </a:t>
            </a:r>
            <a:r>
              <a:rPr lang="en-US" sz="1200" b="1" kern="1200" dirty="0">
                <a:solidFill>
                  <a:schemeClr val="tx1"/>
                </a:solidFill>
                <a:effectLst/>
                <a:latin typeface="Times New Roman" pitchFamily="18" charset="0"/>
                <a:ea typeface="+mn-ea"/>
                <a:cs typeface="+mn-cs"/>
              </a:rPr>
              <a:t>principles for refactoring programs between significantly different programming models</a:t>
            </a:r>
            <a:r>
              <a:rPr lang="en-US" sz="1200" kern="1200" dirty="0">
                <a:solidFill>
                  <a:schemeClr val="tx1"/>
                </a:solidFill>
                <a:effectLst/>
                <a:latin typeface="Times New Roman" pitchFamily="18" charset="0"/>
                <a:ea typeface="+mn-ea"/>
                <a:cs typeface="+mn-cs"/>
              </a:rPr>
              <a:t>, both in terms of the control-flow (from</a:t>
            </a:r>
            <a:r>
              <a:rPr lang="en-US" sz="1200" kern="1200" baseline="0" dirty="0">
                <a:solidFill>
                  <a:schemeClr val="tx1"/>
                </a:solidFill>
                <a:effectLst/>
                <a:latin typeface="Times New Roman" pitchFamily="18" charset="0"/>
                <a:ea typeface="+mn-ea"/>
                <a:cs typeface="+mn-cs"/>
              </a:rPr>
              <a:t> synchronous to </a:t>
            </a:r>
            <a:r>
              <a:rPr lang="en-US" sz="1200" kern="1200" dirty="0">
                <a:solidFill>
                  <a:schemeClr val="tx1"/>
                </a:solidFill>
                <a:effectLst/>
                <a:latin typeface="Times New Roman" pitchFamily="18" charset="0"/>
                <a:ea typeface="+mn-ea"/>
                <a:cs typeface="+mn-cs"/>
              </a:rPr>
              <a:t>callback-based, from sequential to parallel)</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and program state (from </a:t>
            </a:r>
            <a:r>
              <a:rPr lang="en-US" sz="1200" kern="1200" dirty="0" err="1">
                <a:solidFill>
                  <a:schemeClr val="tx1"/>
                </a:solidFill>
                <a:effectLst/>
                <a:latin typeface="Times New Roman" pitchFamily="18" charset="0"/>
                <a:ea typeface="+mn-ea"/>
                <a:cs typeface="+mn-cs"/>
              </a:rPr>
              <a:t>stateful</a:t>
            </a:r>
            <a:r>
              <a:rPr lang="en-US" sz="1200" kern="1200" dirty="0">
                <a:solidFill>
                  <a:schemeClr val="tx1"/>
                </a:solidFill>
                <a:effectLst/>
                <a:latin typeface="Times New Roman" pitchFamily="18" charset="0"/>
                <a:ea typeface="+mn-ea"/>
                <a:cs typeface="+mn-cs"/>
              </a:rPr>
              <a:t> to stateless execution, and</a:t>
            </a:r>
            <a:r>
              <a:rPr lang="en-US" sz="1200" kern="1200" baseline="0" dirty="0">
                <a:solidFill>
                  <a:schemeClr val="tx1"/>
                </a:solidFill>
                <a:effectLst/>
                <a:latin typeface="Times New Roman" pitchFamily="18" charset="0"/>
                <a:ea typeface="+mn-ea"/>
                <a:cs typeface="+mn-cs"/>
              </a:rPr>
              <a:t> </a:t>
            </a:r>
            <a:r>
              <a:rPr lang="en-US" sz="1200" kern="1200" dirty="0">
                <a:solidFill>
                  <a:schemeClr val="tx1"/>
                </a:solidFill>
                <a:effectLst/>
                <a:latin typeface="Times New Roman" pitchFamily="18" charset="0"/>
                <a:ea typeface="+mn-ea"/>
                <a:cs typeface="+mn-cs"/>
              </a:rPr>
              <a:t>from shared- to distributed- memory style of communication) </a:t>
            </a:r>
            <a:endParaRPr lang="en-US" dirty="0"/>
          </a:p>
          <a:p>
            <a:endParaRPr lang="en-US" sz="1200" b="1" kern="1200" baseline="0" dirty="0">
              <a:solidFill>
                <a:schemeClr val="tx1"/>
              </a:solidFill>
              <a:effectLst/>
              <a:latin typeface="Times New Roman" pitchFamily="18" charset="0"/>
              <a:ea typeface="+mn-ea"/>
              <a:cs typeface="+mn-cs"/>
            </a:endParaRPr>
          </a:p>
          <a:p>
            <a:r>
              <a:rPr lang="en-US" sz="1200" b="1" kern="1200" baseline="0" dirty="0">
                <a:solidFill>
                  <a:schemeClr val="tx1"/>
                </a:solidFill>
                <a:effectLst/>
                <a:latin typeface="Times New Roman" pitchFamily="18" charset="0"/>
                <a:ea typeface="+mn-ea"/>
                <a:cs typeface="+mn-cs"/>
              </a:rPr>
              <a:t>But at the same time I keep an eye open on big changes in the field of computing, and I am reinventing myself every 5 years. This way I remain fresh and keep learning while I stay in my strength zone</a:t>
            </a:r>
          </a:p>
          <a:p>
            <a:pPr marL="171450" indent="-171450">
              <a:buFontTx/>
              <a:buChar char="-"/>
            </a:pPr>
            <a:endParaRPr lang="en-US" sz="1200" b="0" kern="1200" baseline="0" dirty="0">
              <a:solidFill>
                <a:schemeClr val="tx1"/>
              </a:solidFill>
              <a:effectLst/>
              <a:latin typeface="Times New Roman" pitchFamily="18" charset="0"/>
              <a:ea typeface="+mn-ea"/>
              <a:cs typeface="+mn-cs"/>
            </a:endParaRPr>
          </a:p>
          <a:p>
            <a:pPr marL="171450" indent="-171450">
              <a:buFontTx/>
              <a:buChar char="-"/>
            </a:pPr>
            <a:r>
              <a:rPr lang="en-US" sz="1200" b="0" kern="1200" baseline="0" dirty="0">
                <a:solidFill>
                  <a:schemeClr val="tx1"/>
                </a:solidFill>
                <a:effectLst/>
                <a:latin typeface="Times New Roman" pitchFamily="18" charset="0"/>
                <a:ea typeface="+mn-ea"/>
                <a:cs typeface="+mn-cs"/>
              </a:rPr>
              <a:t>==</a:t>
            </a:r>
          </a:p>
          <a:p>
            <a:pPr marL="171450" indent="-171450">
              <a:buFontTx/>
              <a:buChar char="-"/>
            </a:pPr>
            <a:r>
              <a:rPr lang="en-US" sz="1200" b="0" kern="1200" baseline="0" dirty="0">
                <a:solidFill>
                  <a:schemeClr val="tx1"/>
                </a:solidFill>
                <a:effectLst/>
                <a:latin typeface="Times New Roman" pitchFamily="18" charset="0"/>
                <a:ea typeface="+mn-ea"/>
                <a:cs typeface="+mn-cs"/>
              </a:rPr>
              <a:t>Gesture: stand in the middle and point at the screen at the different areas.</a:t>
            </a:r>
          </a:p>
          <a:p>
            <a:endParaRPr lang="en-US" sz="1200" b="0" kern="1200" dirty="0">
              <a:solidFill>
                <a:schemeClr val="tx1"/>
              </a:solidFill>
              <a:effectLst/>
              <a:latin typeface="Times New Roman" pitchFamily="18" charset="0"/>
              <a:ea typeface="+mn-ea"/>
              <a:cs typeface="+mn-cs"/>
            </a:endParaRPr>
          </a:p>
          <a:p>
            <a:pPr marL="171450" indent="-171450">
              <a:buFontTx/>
              <a:buChar char="-"/>
            </a:pPr>
            <a:endParaRPr lang="en-US" sz="1200" b="0" i="0" u="none" strike="noStrike" kern="1200" baseline="0" dirty="0">
              <a:solidFill>
                <a:schemeClr val="tx1"/>
              </a:solidFill>
              <a:latin typeface="Times New Roman" pitchFamily="18" charset="0"/>
              <a:ea typeface="+mn-ea"/>
              <a:cs typeface="+mn-cs"/>
            </a:endParaRPr>
          </a:p>
        </p:txBody>
      </p:sp>
      <p:sp>
        <p:nvSpPr>
          <p:cNvPr id="4" name="Slide Number Placeholder 3"/>
          <p:cNvSpPr>
            <a:spLocks noGrp="1"/>
          </p:cNvSpPr>
          <p:nvPr>
            <p:ph type="sldNum" sz="quarter" idx="10"/>
          </p:nvPr>
        </p:nvSpPr>
        <p:spPr>
          <a:xfrm>
            <a:off x="9242375" y="7015246"/>
            <a:ext cx="358826" cy="299955"/>
          </a:xfrm>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5</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01419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280726" y="1857136"/>
            <a:ext cx="23497918" cy="6526275"/>
          </a:xfrm>
        </p:spPr>
        <p:txBody>
          <a:bodyPr/>
          <a:lstStyle/>
          <a:p>
            <a:r>
              <a:rPr lang="en-US" sz="1200" b="1" kern="1200" dirty="0">
                <a:solidFill>
                  <a:schemeClr val="tx1"/>
                </a:solidFill>
                <a:latin typeface="Times New Roman" pitchFamily="18" charset="0"/>
                <a:ea typeface="+mn-ea"/>
                <a:cs typeface="+mn-cs"/>
              </a:rPr>
              <a:t>Here is another teachable moment for you as students.</a:t>
            </a:r>
          </a:p>
          <a:p>
            <a:r>
              <a:rPr lang="en-US" sz="1200" kern="1200" dirty="0">
                <a:solidFill>
                  <a:schemeClr val="tx1"/>
                </a:solidFill>
                <a:latin typeface="Times New Roman" pitchFamily="18" charset="0"/>
                <a:ea typeface="+mn-ea"/>
                <a:cs typeface="+mn-cs"/>
              </a:rPr>
              <a:t>Identify your</a:t>
            </a:r>
            <a:r>
              <a:rPr lang="en-US" sz="1200" kern="1200" baseline="0" dirty="0">
                <a:solidFill>
                  <a:schemeClr val="tx1"/>
                </a:solidFill>
                <a:latin typeface="Times New Roman" pitchFamily="18" charset="0"/>
                <a:ea typeface="+mn-ea"/>
                <a:cs typeface="+mn-cs"/>
              </a:rPr>
              <a:t> Dream</a:t>
            </a:r>
            <a:r>
              <a:rPr lang="en-US" sz="1200" kern="1200" dirty="0">
                <a:solidFill>
                  <a:schemeClr val="tx1"/>
                </a:solidFill>
                <a:latin typeface="Times New Roman" pitchFamily="18" charset="0"/>
                <a:ea typeface="+mn-ea"/>
                <a:cs typeface="+mn-cs"/>
              </a:rPr>
              <a:t>. </a:t>
            </a:r>
          </a:p>
          <a:p>
            <a:r>
              <a:rPr lang="en-US" sz="1200" kern="1200" baseline="0" dirty="0">
                <a:solidFill>
                  <a:schemeClr val="tx1"/>
                </a:solidFill>
                <a:latin typeface="Times New Roman" pitchFamily="18" charset="0"/>
                <a:ea typeface="+mn-ea"/>
                <a:cs typeface="+mn-cs"/>
              </a:rPr>
              <a:t>What do you want. What do you really, really want? </a:t>
            </a:r>
          </a:p>
          <a:p>
            <a:r>
              <a:rPr lang="en-US" sz="1200" kern="1200" baseline="0" dirty="0">
                <a:solidFill>
                  <a:schemeClr val="tx1"/>
                </a:solidFill>
                <a:latin typeface="Times New Roman" pitchFamily="18" charset="0"/>
                <a:ea typeface="+mn-ea"/>
                <a:cs typeface="+mn-cs"/>
              </a:rPr>
              <a:t>Do you want to publish papers? Do you want to have lots of citations?</a:t>
            </a:r>
          </a:p>
          <a:p>
            <a:r>
              <a:rPr lang="en-US" sz="1200" kern="1200" baseline="0" dirty="0">
                <a:solidFill>
                  <a:schemeClr val="tx1"/>
                </a:solidFill>
                <a:latin typeface="Times New Roman" pitchFamily="18" charset="0"/>
                <a:ea typeface="+mn-ea"/>
                <a:cs typeface="+mn-cs"/>
              </a:rPr>
              <a:t>My dream for me is </a:t>
            </a:r>
            <a:r>
              <a:rPr lang="en-US" sz="1200" b="1" kern="1200" dirty="0">
                <a:solidFill>
                  <a:schemeClr val="tx1"/>
                </a:solidFill>
                <a:latin typeface="Times New Roman" pitchFamily="18" charset="0"/>
                <a:ea typeface="+mn-ea"/>
                <a:cs typeface="+mn-cs"/>
              </a:rPr>
              <a:t>making a practical</a:t>
            </a:r>
            <a:r>
              <a:rPr lang="en-US" sz="1200" b="1" kern="1200" baseline="0" dirty="0">
                <a:solidFill>
                  <a:schemeClr val="tx1"/>
                </a:solidFill>
                <a:latin typeface="Times New Roman" pitchFamily="18" charset="0"/>
                <a:ea typeface="+mn-ea"/>
                <a:cs typeface="+mn-cs"/>
              </a:rPr>
              <a:t> </a:t>
            </a:r>
            <a:r>
              <a:rPr lang="en-US" sz="1200" b="1" kern="1200" dirty="0">
                <a:solidFill>
                  <a:schemeClr val="tx1"/>
                </a:solidFill>
                <a:latin typeface="Times New Roman" pitchFamily="18" charset="0"/>
                <a:ea typeface="+mn-ea"/>
                <a:cs typeface="+mn-cs"/>
              </a:rPr>
              <a:t>difference in the life of real software developers.</a:t>
            </a:r>
            <a:r>
              <a:rPr lang="en-US" sz="1200" b="1" kern="1200" baseline="0" dirty="0">
                <a:solidFill>
                  <a:schemeClr val="tx1"/>
                </a:solidFill>
                <a:latin typeface="Times New Roman" pitchFamily="18" charset="0"/>
                <a:ea typeface="+mn-ea"/>
                <a:cs typeface="+mn-cs"/>
              </a:rPr>
              <a:t> </a:t>
            </a:r>
          </a:p>
          <a:p>
            <a:endParaRPr lang="en-US" b="1" baseline="0" dirty="0"/>
          </a:p>
          <a:p>
            <a:r>
              <a:rPr lang="en-US" b="1" baseline="0" dirty="0"/>
              <a:t>CLICK</a:t>
            </a:r>
          </a:p>
          <a:p>
            <a:r>
              <a:rPr lang="en-US" baseline="0" dirty="0"/>
              <a:t>For example, several of our refactoring tools ship with the official release of IDEs such as Microsoft Visual Studio, NetBeans, Eclipse, </a:t>
            </a:r>
            <a:r>
              <a:rPr lang="en-US" baseline="0" dirty="0" err="1"/>
              <a:t>AndroidStudio</a:t>
            </a:r>
            <a:r>
              <a:rPr lang="en-US" baseline="0" dirty="0"/>
              <a:t> </a:t>
            </a:r>
            <a:r>
              <a:rPr lang="en-US" b="1" baseline="0" dirty="0"/>
              <a:t>which are used daily by millions of software developers  </a:t>
            </a:r>
          </a:p>
          <a:p>
            <a:r>
              <a:rPr lang="en-US" baseline="0" dirty="0"/>
              <a:t>CLICK</a:t>
            </a:r>
          </a:p>
          <a:p>
            <a:r>
              <a:rPr lang="en-US" baseline="0" dirty="0"/>
              <a:t>Using our tools, we generated hundreds of change patches that were accepted in famous open source projects such as Apache foundation such as Cassandra which is used for big data processing in every single Fortune-500 company.</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0" i="0" u="none" strike="noStrike" kern="1200" baseline="0" dirty="0">
                <a:solidFill>
                  <a:schemeClr val="tx1"/>
                </a:solidFill>
                <a:latin typeface="Times New Roman" pitchFamily="18" charset="0"/>
                <a:ea typeface="+mn-ea"/>
                <a:cs typeface="+mn-cs"/>
              </a:rPr>
              <a:t>Several years ago I developed the world’s first open-source refactoring engine for Java</a:t>
            </a:r>
          </a:p>
          <a:p>
            <a:pPr marL="0" indent="0">
              <a:buFontTx/>
              <a:buNone/>
            </a:pPr>
            <a:endParaRPr lang="en-US" sz="1200" b="0" i="0" u="none" strike="noStrike" kern="1200" baseline="0" dirty="0">
              <a:solidFill>
                <a:schemeClr val="tx1"/>
              </a:solidFill>
              <a:latin typeface="Times New Roman" pitchFamily="18" charset="0"/>
              <a:ea typeface="+mn-ea"/>
              <a:cs typeface="+mn-cs"/>
            </a:endParaRP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0" indent="0">
              <a:buFontTx/>
              <a:buNone/>
            </a:pPr>
            <a:r>
              <a:rPr lang="en-US" sz="1200" b="1" i="0" u="none" strike="noStrike" kern="1200" baseline="0" dirty="0">
                <a:solidFill>
                  <a:schemeClr val="tx1"/>
                </a:solidFill>
                <a:latin typeface="Times New Roman" pitchFamily="18" charset="0"/>
                <a:ea typeface="+mn-ea"/>
                <a:cs typeface="+mn-cs"/>
              </a:rPr>
              <a:t>The work on inferring API-level </a:t>
            </a:r>
            <a:r>
              <a:rPr lang="en-US" sz="1200" b="1" i="0" u="none" strike="noStrike" kern="1200" baseline="0" dirty="0" err="1">
                <a:solidFill>
                  <a:schemeClr val="tx1"/>
                </a:solidFill>
                <a:latin typeface="Times New Roman" pitchFamily="18" charset="0"/>
                <a:ea typeface="+mn-ea"/>
                <a:cs typeface="+mn-cs"/>
              </a:rPr>
              <a:t>refactorings</a:t>
            </a:r>
            <a:r>
              <a:rPr lang="en-US" sz="1200" b="1" i="0" u="none" strike="noStrike" kern="1200" baseline="0" dirty="0">
                <a:solidFill>
                  <a:schemeClr val="tx1"/>
                </a:solidFill>
                <a:latin typeface="Times New Roman" pitchFamily="18" charset="0"/>
                <a:ea typeface="+mn-ea"/>
                <a:cs typeface="+mn-cs"/>
              </a:rPr>
              <a:t> is used at Google, IBM, and dozens of labs</a:t>
            </a:r>
          </a:p>
          <a:p>
            <a:pPr marL="0" indent="0">
              <a:buFontTx/>
              <a:buNone/>
            </a:pPr>
            <a:r>
              <a:rPr lang="en-US" sz="1200" b="1" i="0" u="none" strike="noStrike" kern="1200" baseline="0" dirty="0">
                <a:solidFill>
                  <a:schemeClr val="tx1"/>
                </a:solidFill>
                <a:latin typeface="Times New Roman" pitchFamily="18" charset="0"/>
                <a:ea typeface="+mn-ea"/>
                <a:cs typeface="+mn-cs"/>
              </a:rPr>
              <a:t>CLICK </a:t>
            </a:r>
          </a:p>
          <a:p>
            <a:pPr marL="0" indent="0">
              <a:buFontTx/>
              <a:buNone/>
            </a:pPr>
            <a:r>
              <a:rPr lang="en-US" sz="1200" b="0" i="0" u="none" strike="noStrike" kern="1200" baseline="0" dirty="0">
                <a:solidFill>
                  <a:schemeClr val="tx1"/>
                </a:solidFill>
                <a:latin typeface="Times New Roman" pitchFamily="18" charset="0"/>
                <a:ea typeface="+mn-ea"/>
                <a:cs typeface="+mn-cs"/>
              </a:rPr>
              <a:t>Some of our testing work has been integrated in the testing infrastructure of the NETBEANS IDE at Oracle</a:t>
            </a:r>
          </a:p>
          <a:p>
            <a:pPr marL="0" indent="0">
              <a:buFontTx/>
              <a:buNone/>
            </a:pPr>
            <a:r>
              <a:rPr lang="en-US" sz="1200" b="0" i="0" u="none" strike="noStrike" kern="1200" baseline="0" dirty="0">
                <a:solidFill>
                  <a:schemeClr val="tx1"/>
                </a:solidFill>
                <a:latin typeface="Times New Roman" pitchFamily="18" charset="0"/>
                <a:ea typeface="+mn-ea"/>
                <a:cs typeface="+mn-cs"/>
              </a:rPr>
              <a:t>CLICK</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moreover, the formative studies that we conducted to reveal misuse, underuse, and abuse of parallel constructs has already shaped APIs in Java and .NET official concurrency libraries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Some of the educational resources that we developed, have already received hundreds of thousands of visitors</a:t>
            </a:r>
          </a:p>
          <a:p>
            <a:pPr marL="171450" indent="-171450">
              <a:buFontTx/>
              <a:buChar char="-"/>
            </a:pPr>
            <a:r>
              <a:rPr lang="en-US" sz="1200" b="0" i="0" u="none" strike="noStrike" kern="1200" baseline="0" dirty="0">
                <a:solidFill>
                  <a:schemeClr val="tx1"/>
                </a:solidFill>
                <a:latin typeface="Times New Roman" pitchFamily="18" charset="0"/>
                <a:ea typeface="+mn-ea"/>
                <a:cs typeface="+mn-cs"/>
              </a:rPr>
              <a:t>CLICK</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sz="1200" b="0" i="0" u="none" strike="noStrike" kern="1200" baseline="0" dirty="0">
              <a:solidFill>
                <a:schemeClr val="tx1"/>
              </a:solidFill>
              <a:latin typeface="Times New Roman" pitchFamily="18" charset="0"/>
              <a:ea typeface="+mn-ea"/>
              <a:cs typeface="+mn-cs"/>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I am not telling you all this to impress you, but to impress upon you that it takes a mindset and dedication to identify what’s your dream and to pursue it. None of these adoption in industry have happened by chance, by publishing papers and then hoping that one day somebody in industry finds them. I was proactively pursuing industrial collaborations.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b="1" baseline="0" dirty="0"/>
              <a:t>You might think that sometimes publishing papers is going in the opposite direction to your dream. I am learning how to make academic papers serve my dream by going the extra mile to move research into practice.</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b="1" baseline="0" dirty="0"/>
          </a:p>
        </p:txBody>
      </p:sp>
      <p:sp>
        <p:nvSpPr>
          <p:cNvPr id="4" name="Slide Number Placeholder 3"/>
          <p:cNvSpPr>
            <a:spLocks noGrp="1"/>
          </p:cNvSpPr>
          <p:nvPr>
            <p:ph type="sldNum" sz="quarter" idx="10"/>
          </p:nvPr>
        </p:nvSpPr>
        <p:spPr>
          <a:xfrm>
            <a:off x="9242375" y="7015246"/>
            <a:ext cx="358826" cy="299955"/>
          </a:xfrm>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6</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9385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z="1100" dirty="0"/>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7</a:t>
            </a:fld>
            <a:endParaRPr lang="en-US" altLang="en-US" sz="1200"/>
          </a:p>
        </p:txBody>
      </p:sp>
    </p:spTree>
    <p:extLst>
      <p:ext uri="{BB962C8B-B14F-4D97-AF65-F5344CB8AC3E}">
        <p14:creationId xmlns:p14="http://schemas.microsoft.com/office/powerpoint/2010/main" val="22762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z="1100" b="1" dirty="0"/>
              <a:t>ASK:</a:t>
            </a:r>
            <a:r>
              <a:rPr lang="en-US" altLang="en-US" sz="1100" b="1" baseline="0" dirty="0"/>
              <a:t> anybody knows where is this place?</a:t>
            </a:r>
          </a:p>
          <a:p>
            <a:endParaRPr lang="en-US" altLang="en-US" sz="1100" b="1" baseline="0" dirty="0"/>
          </a:p>
          <a:p>
            <a:r>
              <a:rPr lang="en-US" altLang="en-US" sz="1100" b="1" baseline="0" dirty="0"/>
              <a:t>Aspen CO.</a:t>
            </a:r>
            <a:endParaRPr lang="en-US" altLang="en-US" sz="1100" b="1" dirty="0"/>
          </a:p>
        </p:txBody>
      </p:sp>
      <p:sp>
        <p:nvSpPr>
          <p:cNvPr id="194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8</a:t>
            </a:fld>
            <a:endParaRPr lang="en-US" altLang="en-US" sz="1200"/>
          </a:p>
        </p:txBody>
      </p:sp>
    </p:spTree>
    <p:extLst>
      <p:ext uri="{BB962C8B-B14F-4D97-AF65-F5344CB8AC3E}">
        <p14:creationId xmlns:p14="http://schemas.microsoft.com/office/powerpoint/2010/main" val="145632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ASK:</a:t>
            </a:r>
            <a:r>
              <a:rPr lang="en-US" altLang="en-US" sz="1100" b="1" baseline="0" dirty="0"/>
              <a:t> anybody knows where is this place?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100" b="1" dirty="0"/>
              <a:t>This was a year ago in the week between Christmas and NY, at Copper Mountain. This year since we did not get enough snow in Colorado, we went skiing with my whole family to Utah.</a:t>
            </a:r>
          </a:p>
          <a:p>
            <a:endParaRPr lang="en-US" altLang="en-US" sz="1100" dirty="0"/>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8033E282-AC91-A34C-8757-2EA3C277B55C}" type="slidenum">
              <a:rPr lang="en-US" altLang="en-US" sz="1200"/>
              <a:pPr/>
              <a:t>9</a:t>
            </a:fld>
            <a:endParaRPr lang="en-US" altLang="en-US" sz="1200"/>
          </a:p>
        </p:txBody>
      </p:sp>
    </p:spTree>
    <p:extLst>
      <p:ext uri="{BB962C8B-B14F-4D97-AF65-F5344CB8AC3E}">
        <p14:creationId xmlns:p14="http://schemas.microsoft.com/office/powerpoint/2010/main" val="96606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8.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27.sv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25.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1.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27.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7.xml"/><Relationship Id="rId9"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Relationship Id="rId13" Type="http://schemas.openxmlformats.org/officeDocument/2006/relationships/image" Target="../media/image27.svg"/><Relationship Id="rId3" Type="http://schemas.openxmlformats.org/officeDocument/2006/relationships/tags" Target="../tags/tag14.xml"/><Relationship Id="rId7" Type="http://schemas.openxmlformats.org/officeDocument/2006/relationships/image" Target="../media/image23.svg"/><Relationship Id="rId12"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2.png"/><Relationship Id="rId11" Type="http://schemas.openxmlformats.org/officeDocument/2006/relationships/hyperlink" Target="https://www.slido.com/support/ppi/how-to-change-the-design" TargetMode="External"/><Relationship Id="rId5" Type="http://schemas.openxmlformats.org/officeDocument/2006/relationships/notesSlide" Target="../notesSlides/notesSlide13.xml"/><Relationship Id="rId10" Type="http://schemas.openxmlformats.org/officeDocument/2006/relationships/image" Target="../media/image25.svg"/><Relationship Id="rId4" Type="http://schemas.openxmlformats.org/officeDocument/2006/relationships/slideLayout" Target="../slideLayouts/slideLayout7.xml"/><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3.png"/><Relationship Id="rId12"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pn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sz="4000"/>
              <a:t>LLMs for Software Engineering</a:t>
            </a:r>
          </a:p>
          <a:p>
            <a:r>
              <a:t>State of the Art &amp; Open Problems</a:t>
            </a:r>
          </a:p>
        </p:txBody>
      </p:sp>
      <p:sp>
        <p:nvSpPr>
          <p:cNvPr id="3" name="Subtitle 2"/>
          <p:cNvSpPr>
            <a:spLocks noGrp="1"/>
          </p:cNvSpPr>
          <p:nvPr>
            <p:ph type="subTitle" idx="1"/>
          </p:nvPr>
        </p:nvSpPr>
        <p:spPr/>
        <p:txBody>
          <a:bodyPr/>
          <a:lstStyle/>
          <a:p>
            <a:r>
              <a:rPr lang="en-US" sz="2000" dirty="0"/>
              <a:t>Aug 26, 2025</a:t>
            </a:r>
            <a:endParaRPr sz="2000" dirty="0"/>
          </a:p>
          <a:p>
            <a:r>
              <a:rPr dirty="0"/>
              <a:t>Hou et al. (2024) &amp; Fan et al.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978" y="0"/>
            <a:ext cx="5172444" cy="6896592"/>
          </a:xfrm>
          <a:prstGeom prst="rect">
            <a:avLst/>
          </a:prstGeom>
        </p:spPr>
      </p:pic>
      <p:sp>
        <p:nvSpPr>
          <p:cNvPr id="3" name="TextBox 2"/>
          <p:cNvSpPr txBox="1"/>
          <p:nvPr/>
        </p:nvSpPr>
        <p:spPr>
          <a:xfrm>
            <a:off x="425302" y="489098"/>
            <a:ext cx="3339376" cy="615553"/>
          </a:xfrm>
          <a:prstGeom prst="rect">
            <a:avLst/>
          </a:prstGeom>
          <a:noFill/>
        </p:spPr>
        <p:txBody>
          <a:bodyPr wrap="none" rtlCol="0">
            <a:spAutoFit/>
          </a:bodyPr>
          <a:lstStyle/>
          <a:p>
            <a:r>
              <a:rPr lang="en-US" sz="3400" b="1" dirty="0"/>
              <a:t>On Aug 5, 2015 </a:t>
            </a:r>
            <a:r>
              <a:rPr lang="is-IS" sz="3400" b="1" dirty="0"/>
              <a:t>…</a:t>
            </a:r>
            <a:endParaRPr lang="en-US" sz="3400" b="1" dirty="0"/>
          </a:p>
        </p:txBody>
      </p:sp>
      <p:sp>
        <p:nvSpPr>
          <p:cNvPr id="6" name="Rectangle 5"/>
          <p:cNvSpPr/>
          <p:nvPr/>
        </p:nvSpPr>
        <p:spPr>
          <a:xfrm>
            <a:off x="21265" y="5762846"/>
            <a:ext cx="2020186" cy="11376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762000" y="1333500"/>
            <a:ext cx="7620000" cy="4191000"/>
          </a:xfrm>
          <a:prstGeom prst="rect">
            <a:avLst/>
          </a:prstGeom>
        </p:spPr>
      </p:pic>
      <p:sp>
        <p:nvSpPr>
          <p:cNvPr id="8" name="TextBox 7"/>
          <p:cNvSpPr txBox="1"/>
          <p:nvPr/>
        </p:nvSpPr>
        <p:spPr>
          <a:xfrm>
            <a:off x="609600" y="2362200"/>
            <a:ext cx="184731" cy="430887"/>
          </a:xfrm>
          <a:prstGeom prst="rect">
            <a:avLst/>
          </a:prstGeom>
          <a:noFill/>
        </p:spPr>
        <p:txBody>
          <a:bodyPr wrap="none" rtlCol="0">
            <a:spAutoFit/>
          </a:bodyPr>
          <a:lstStyle/>
          <a:p>
            <a:endParaRPr lang="en-US" dirty="0"/>
          </a:p>
        </p:txBody>
      </p:sp>
      <p:sp>
        <p:nvSpPr>
          <p:cNvPr id="9" name="TextBox 8"/>
          <p:cNvSpPr txBox="1"/>
          <p:nvPr/>
        </p:nvSpPr>
        <p:spPr>
          <a:xfrm>
            <a:off x="304800" y="4590871"/>
            <a:ext cx="6404317" cy="1200329"/>
          </a:xfrm>
          <a:prstGeom prst="rect">
            <a:avLst/>
          </a:prstGeom>
          <a:noFill/>
        </p:spPr>
        <p:txBody>
          <a:bodyPr wrap="none" rtlCol="0">
            <a:spAutoFit/>
          </a:bodyPr>
          <a:lstStyle/>
          <a:p>
            <a:r>
              <a:rPr lang="en-US" sz="2400" b="1" dirty="0"/>
              <a:t>From personal success to significance </a:t>
            </a:r>
          </a:p>
          <a:p>
            <a:endParaRPr lang="en-US" sz="2400" b="1" dirty="0"/>
          </a:p>
          <a:p>
            <a:r>
              <a:rPr lang="en-US" sz="2400" b="1" dirty="0"/>
              <a:t>From a ladder climber to a ladder holder  </a:t>
            </a:r>
          </a:p>
        </p:txBody>
      </p:sp>
      <p:sp>
        <p:nvSpPr>
          <p:cNvPr id="5" name="Slide Number Placeholder 4"/>
          <p:cNvSpPr>
            <a:spLocks noGrp="1"/>
          </p:cNvSpPr>
          <p:nvPr>
            <p:ph type="sldNum" sz="quarter" idx="4294967295"/>
          </p:nvPr>
        </p:nvSpPr>
        <p:spPr>
          <a:xfrm>
            <a:off x="6553200" y="6356357"/>
            <a:ext cx="2133600" cy="365125"/>
          </a:xfrm>
          <a:prstGeom prst="rect">
            <a:avLst/>
          </a:prstGeom>
        </p:spPr>
        <p:txBody>
          <a:bodyPr/>
          <a:lstStyle/>
          <a:p>
            <a:fld id="{08C674BE-22C6-4349-B384-DE3081F5EF0F}" type="slidenum">
              <a:rPr lang="en-US" smtClean="0">
                <a:solidFill>
                  <a:prstClr val="black">
                    <a:tint val="75000"/>
                  </a:prstClr>
                </a:solidFill>
                <a:latin typeface="Calibri"/>
              </a:rPr>
              <a:pPr/>
              <a:t>10</a:t>
            </a:fld>
            <a:endParaRPr lang="en-US">
              <a:solidFill>
                <a:prstClr val="black">
                  <a:tint val="75000"/>
                </a:prstClr>
              </a:solidFill>
              <a:latin typeface="Calibri"/>
            </a:endParaRPr>
          </a:p>
        </p:txBody>
      </p:sp>
      <p:pic>
        <p:nvPicPr>
          <p:cNvPr id="4" name="Picture 3">
            <a:extLst>
              <a:ext uri="{FF2B5EF4-FFF2-40B4-BE49-F238E27FC236}">
                <a16:creationId xmlns:a16="http://schemas.microsoft.com/office/drawing/2014/main" id="{2EE02A4D-7CDC-834B-8B12-92A4A384B390}"/>
              </a:ext>
            </a:extLst>
          </p:cNvPr>
          <p:cNvPicPr>
            <a:picLocks noChangeAspect="1"/>
          </p:cNvPicPr>
          <p:nvPr/>
        </p:nvPicPr>
        <p:blipFill>
          <a:blip r:embed="rId6"/>
          <a:stretch>
            <a:fillRect/>
          </a:stretch>
        </p:blipFill>
        <p:spPr>
          <a:xfrm>
            <a:off x="7166317" y="1406842"/>
            <a:ext cx="1727200" cy="4445000"/>
          </a:xfrm>
          <a:prstGeom prst="rect">
            <a:avLst/>
          </a:prstGeom>
        </p:spPr>
      </p:pic>
      <p:pic>
        <p:nvPicPr>
          <p:cNvPr id="10" name="Picture 9">
            <a:extLst>
              <a:ext uri="{FF2B5EF4-FFF2-40B4-BE49-F238E27FC236}">
                <a16:creationId xmlns:a16="http://schemas.microsoft.com/office/drawing/2014/main" id="{24E5E4F7-A54E-E645-84B4-96B212A679E0}"/>
              </a:ext>
            </a:extLst>
          </p:cNvPr>
          <p:cNvPicPr>
            <a:picLocks noChangeAspect="1"/>
          </p:cNvPicPr>
          <p:nvPr/>
        </p:nvPicPr>
        <p:blipFill>
          <a:blip r:embed="rId7"/>
          <a:stretch>
            <a:fillRect/>
          </a:stretch>
        </p:blipFill>
        <p:spPr>
          <a:xfrm>
            <a:off x="4137748" y="5713565"/>
            <a:ext cx="1076350" cy="1076350"/>
          </a:xfrm>
          <a:prstGeom prst="rect">
            <a:avLst/>
          </a:prstGeom>
        </p:spPr>
      </p:pic>
    </p:spTree>
    <p:custDataLst>
      <p:tags r:id="rId1"/>
    </p:custDataLst>
    <p:extLst>
      <p:ext uri="{BB962C8B-B14F-4D97-AF65-F5344CB8AC3E}">
        <p14:creationId xmlns:p14="http://schemas.microsoft.com/office/powerpoint/2010/main" val="1115371024"/>
      </p:ext>
    </p:extLst>
  </p:cSld>
  <p:clrMapOvr>
    <a:masterClrMapping/>
  </p:clrMapOvr>
  <mc:AlternateContent xmlns:mc="http://schemas.openxmlformats.org/markup-compatibility/2006" xmlns:p14="http://schemas.microsoft.com/office/powerpoint/2010/main">
    <mc:Choice Requires="p14">
      <p:transition p14:dur="0" advTm="124691"/>
    </mc:Choice>
    <mc:Fallback xmlns="">
      <p:transition advTm="124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56402-87AA-AA4F-8EC3-BC970454D89F}"/>
              </a:ext>
            </a:extLst>
          </p:cNvPr>
          <p:cNvSpPr>
            <a:spLocks noGrp="1"/>
          </p:cNvSpPr>
          <p:nvPr>
            <p:ph type="title"/>
          </p:nvPr>
        </p:nvSpPr>
        <p:spPr>
          <a:xfrm>
            <a:off x="-321733" y="68792"/>
            <a:ext cx="8077200" cy="990600"/>
          </a:xfrm>
        </p:spPr>
        <p:txBody>
          <a:bodyPr wrap="square" anchor="ctr">
            <a:normAutofit/>
          </a:bodyPr>
          <a:lstStyle/>
          <a:p>
            <a:r>
              <a:rPr lang="en-US" b="1" dirty="0"/>
              <a:t>Motivation</a:t>
            </a:r>
          </a:p>
        </p:txBody>
      </p:sp>
      <p:pic>
        <p:nvPicPr>
          <p:cNvPr id="6" name="Picture 5" descr="A group of people posing for a photo&#10;&#10;Description automatically generated">
            <a:extLst>
              <a:ext uri="{FF2B5EF4-FFF2-40B4-BE49-F238E27FC236}">
                <a16:creationId xmlns:a16="http://schemas.microsoft.com/office/drawing/2014/main" id="{EEA5F3B2-BEB5-144B-BF1C-26F7AD3AAADA}"/>
              </a:ext>
            </a:extLst>
          </p:cNvPr>
          <p:cNvPicPr>
            <a:picLocks noChangeAspect="1"/>
          </p:cNvPicPr>
          <p:nvPr/>
        </p:nvPicPr>
        <p:blipFill rotWithShape="1">
          <a:blip r:embed="rId3">
            <a:extLst>
              <a:ext uri="{28A0092B-C50C-407E-A947-70E740481C1C}">
                <a14:useLocalDpi xmlns:a14="http://schemas.microsoft.com/office/drawing/2010/main" val="0"/>
              </a:ext>
            </a:extLst>
          </a:blip>
          <a:srcRect l="25890" r="9826" b="2"/>
          <a:stretch/>
        </p:blipFill>
        <p:spPr>
          <a:xfrm>
            <a:off x="457200" y="1384300"/>
            <a:ext cx="4038600" cy="4711700"/>
          </a:xfrm>
          <a:prstGeom prst="rect">
            <a:avLst/>
          </a:prstGeom>
          <a:noFill/>
        </p:spPr>
      </p:pic>
      <p:pic>
        <p:nvPicPr>
          <p:cNvPr id="8" name="Content Placeholder 7" descr="A group of people posing for the camera&#10;&#10;Description automatically generated with medium confidence">
            <a:extLst>
              <a:ext uri="{FF2B5EF4-FFF2-40B4-BE49-F238E27FC236}">
                <a16:creationId xmlns:a16="http://schemas.microsoft.com/office/drawing/2014/main" id="{02822201-FAD3-E241-9A6F-6E67D54DC09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48200" y="2225675"/>
            <a:ext cx="4038600" cy="3028950"/>
          </a:xfrm>
        </p:spPr>
      </p:pic>
      <p:sp>
        <p:nvSpPr>
          <p:cNvPr id="4" name="Slide Number Placeholder 3">
            <a:extLst>
              <a:ext uri="{FF2B5EF4-FFF2-40B4-BE49-F238E27FC236}">
                <a16:creationId xmlns:a16="http://schemas.microsoft.com/office/drawing/2014/main" id="{3683BD80-E61C-3849-A65E-45C8A7248726}"/>
              </a:ext>
            </a:extLst>
          </p:cNvPr>
          <p:cNvSpPr>
            <a:spLocks noGrp="1"/>
          </p:cNvSpPr>
          <p:nvPr>
            <p:ph type="sldNum" sz="quarter" idx="10"/>
          </p:nvPr>
        </p:nvSpPr>
        <p:spPr>
          <a:xfrm>
            <a:off x="6553200" y="6356350"/>
            <a:ext cx="2133600" cy="365125"/>
          </a:xfrm>
        </p:spPr>
        <p:txBody>
          <a:bodyPr anchor="ctr">
            <a:normAutofit/>
          </a:bodyPr>
          <a:lstStyle/>
          <a:p>
            <a:pPr>
              <a:spcAft>
                <a:spcPts val="600"/>
              </a:spcAft>
            </a:pPr>
            <a:fld id="{9E09538B-8050-9642-BAB9-14094EB459F8}" type="slidenum">
              <a:rPr lang="en-US" smtClean="0"/>
              <a:pPr>
                <a:spcAft>
                  <a:spcPts val="600"/>
                </a:spcAft>
              </a:pPr>
              <a:t>11</a:t>
            </a:fld>
            <a:endParaRPr lang="en-US"/>
          </a:p>
        </p:txBody>
      </p:sp>
      <p:pic>
        <p:nvPicPr>
          <p:cNvPr id="9" name="Picture 8">
            <a:extLst>
              <a:ext uri="{FF2B5EF4-FFF2-40B4-BE49-F238E27FC236}">
                <a16:creationId xmlns:a16="http://schemas.microsoft.com/office/drawing/2014/main" id="{1D954311-D736-8A4B-A344-44B7C8C68DD7}"/>
              </a:ext>
            </a:extLst>
          </p:cNvPr>
          <p:cNvPicPr>
            <a:picLocks noChangeAspect="1"/>
          </p:cNvPicPr>
          <p:nvPr/>
        </p:nvPicPr>
        <p:blipFill>
          <a:blip r:embed="rId5"/>
          <a:stretch>
            <a:fillRect/>
          </a:stretch>
        </p:blipFill>
        <p:spPr>
          <a:xfrm>
            <a:off x="5562600" y="209444"/>
            <a:ext cx="3784600" cy="1829012"/>
          </a:xfrm>
          <a:prstGeom prst="rect">
            <a:avLst/>
          </a:prstGeom>
        </p:spPr>
      </p:pic>
    </p:spTree>
    <p:extLst>
      <p:ext uri="{BB962C8B-B14F-4D97-AF65-F5344CB8AC3E}">
        <p14:creationId xmlns:p14="http://schemas.microsoft.com/office/powerpoint/2010/main" val="354281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82880"/>
            <a:ext cx="3326680" cy="523220"/>
          </a:xfrm>
          <a:prstGeom prst="rect">
            <a:avLst/>
          </a:prstGeom>
          <a:noFill/>
        </p:spPr>
        <p:txBody>
          <a:bodyPr wrap="none">
            <a:spAutoFit/>
          </a:bodyPr>
          <a:lstStyle/>
          <a:p>
            <a:r>
              <a:rPr sz="2800" b="1" dirty="0">
                <a:solidFill>
                  <a:srgbClr val="003366"/>
                </a:solidFill>
              </a:rPr>
              <a:t>Discussion Roadmap</a:t>
            </a:r>
          </a:p>
        </p:txBody>
      </p:sp>
      <p:sp>
        <p:nvSpPr>
          <p:cNvPr id="3" name="TextBox 2"/>
          <p:cNvSpPr txBox="1"/>
          <p:nvPr/>
        </p:nvSpPr>
        <p:spPr>
          <a:xfrm>
            <a:off x="457200" y="1097280"/>
            <a:ext cx="8229600" cy="548640"/>
          </a:xfrm>
          <a:prstGeom prst="rect">
            <a:avLst/>
          </a:prstGeom>
          <a:noFill/>
        </p:spPr>
        <p:txBody>
          <a:bodyPr wrap="none">
            <a:spAutoFit/>
          </a:bodyPr>
          <a:lstStyle/>
          <a:p>
            <a:r>
              <a:rPr sz="2000">
                <a:solidFill>
                  <a:srgbClr val="000000"/>
                </a:solidFill>
              </a:rPr>
              <a:t>1. Surprise Insights  —  5–7 min</a:t>
            </a:r>
          </a:p>
        </p:txBody>
      </p:sp>
      <p:sp>
        <p:nvSpPr>
          <p:cNvPr id="4" name="TextBox 3"/>
          <p:cNvSpPr txBox="1"/>
          <p:nvPr/>
        </p:nvSpPr>
        <p:spPr>
          <a:xfrm>
            <a:off x="457200" y="1828800"/>
            <a:ext cx="8229600" cy="548640"/>
          </a:xfrm>
          <a:prstGeom prst="rect">
            <a:avLst/>
          </a:prstGeom>
          <a:noFill/>
        </p:spPr>
        <p:txBody>
          <a:bodyPr wrap="none">
            <a:spAutoFit/>
          </a:bodyPr>
          <a:lstStyle/>
          <a:p>
            <a:r>
              <a:rPr sz="2000">
                <a:solidFill>
                  <a:srgbClr val="000000"/>
                </a:solidFill>
              </a:rPr>
              <a:t>2. Models, Data, Gaps  —  10–12 min</a:t>
            </a:r>
          </a:p>
        </p:txBody>
      </p:sp>
      <p:sp>
        <p:nvSpPr>
          <p:cNvPr id="5" name="TextBox 4"/>
          <p:cNvSpPr txBox="1"/>
          <p:nvPr/>
        </p:nvSpPr>
        <p:spPr>
          <a:xfrm>
            <a:off x="457200" y="2560320"/>
            <a:ext cx="8229600" cy="548640"/>
          </a:xfrm>
          <a:prstGeom prst="rect">
            <a:avLst/>
          </a:prstGeom>
          <a:noFill/>
        </p:spPr>
        <p:txBody>
          <a:bodyPr wrap="none">
            <a:spAutoFit/>
          </a:bodyPr>
          <a:lstStyle/>
          <a:p>
            <a:r>
              <a:rPr sz="2000">
                <a:solidFill>
                  <a:srgbClr val="000000"/>
                </a:solidFill>
              </a:rPr>
              <a:t>3. Optimization &amp; Hybridization  —  10 min</a:t>
            </a:r>
          </a:p>
        </p:txBody>
      </p:sp>
      <p:sp>
        <p:nvSpPr>
          <p:cNvPr id="6" name="TextBox 5"/>
          <p:cNvSpPr txBox="1"/>
          <p:nvPr/>
        </p:nvSpPr>
        <p:spPr>
          <a:xfrm>
            <a:off x="457200" y="3291840"/>
            <a:ext cx="8229600" cy="548640"/>
          </a:xfrm>
          <a:prstGeom prst="rect">
            <a:avLst/>
          </a:prstGeom>
          <a:noFill/>
        </p:spPr>
        <p:txBody>
          <a:bodyPr wrap="none">
            <a:spAutoFit/>
          </a:bodyPr>
          <a:lstStyle/>
          <a:p>
            <a:r>
              <a:rPr sz="2000">
                <a:solidFill>
                  <a:srgbClr val="000000"/>
                </a:solidFill>
              </a:rPr>
              <a:t>4. Evaluation &amp; Non-determinism  —  10–12 min</a:t>
            </a:r>
          </a:p>
        </p:txBody>
      </p:sp>
      <p:sp>
        <p:nvSpPr>
          <p:cNvPr id="7" name="TextBox 6"/>
          <p:cNvSpPr txBox="1"/>
          <p:nvPr/>
        </p:nvSpPr>
        <p:spPr>
          <a:xfrm>
            <a:off x="457200" y="4023360"/>
            <a:ext cx="4254306" cy="1631216"/>
          </a:xfrm>
          <a:prstGeom prst="rect">
            <a:avLst/>
          </a:prstGeom>
          <a:noFill/>
        </p:spPr>
        <p:txBody>
          <a:bodyPr wrap="none">
            <a:spAutoFit/>
          </a:bodyPr>
          <a:lstStyle/>
          <a:p>
            <a:r>
              <a:rPr sz="2000" dirty="0">
                <a:solidFill>
                  <a:srgbClr val="000000"/>
                </a:solidFill>
              </a:rPr>
              <a:t>5. Tasks &amp; Future Directions  —  15 min</a:t>
            </a:r>
            <a:endParaRPr lang="en-US" sz="2000" dirty="0">
              <a:solidFill>
                <a:srgbClr val="000000"/>
              </a:solidFill>
            </a:endParaRPr>
          </a:p>
          <a:p>
            <a:endParaRPr lang="en-US" sz="2000" dirty="0">
              <a:solidFill>
                <a:srgbClr val="000000"/>
              </a:solidFill>
            </a:endParaRPr>
          </a:p>
          <a:p>
            <a:r>
              <a:rPr lang="en-US" sz="2000" dirty="0">
                <a:solidFill>
                  <a:srgbClr val="000000"/>
                </a:solidFill>
              </a:rPr>
              <a:t>6. Hallucinations: reducing techniques</a:t>
            </a:r>
          </a:p>
          <a:p>
            <a:endParaRPr lang="en-US" sz="2000" dirty="0">
              <a:solidFill>
                <a:srgbClr val="000000"/>
              </a:solidFill>
            </a:endParaRPr>
          </a:p>
          <a:p>
            <a:r>
              <a:rPr lang="en-US" sz="2000" dirty="0">
                <a:solidFill>
                  <a:srgbClr val="000000"/>
                </a:solidFill>
              </a:rPr>
              <a:t>7. Breakout room activity</a:t>
            </a:r>
            <a:endParaRPr sz="200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0066CC"/>
                </a:solidFill>
              </a:rPr>
              <a:t>1. First Reactions &amp; Surprise Insights (5–7 min)</a:t>
            </a:r>
          </a:p>
        </p:txBody>
      </p:sp>
      <p:sp>
        <p:nvSpPr>
          <p:cNvPr id="3" name="Content Placeholder 2"/>
          <p:cNvSpPr>
            <a:spLocks noGrp="1"/>
          </p:cNvSpPr>
          <p:nvPr>
            <p:ph idx="1"/>
          </p:nvPr>
        </p:nvSpPr>
        <p:spPr/>
        <p:txBody>
          <a:bodyPr>
            <a:normAutofit/>
          </a:bodyPr>
          <a:lstStyle/>
          <a:p>
            <a:pPr marL="0" indent="0">
              <a:buNone/>
              <a:defRPr sz="2000">
                <a:solidFill>
                  <a:srgbClr val="323232"/>
                </a:solidFill>
              </a:defRPr>
            </a:pPr>
            <a:endParaRPr lang="en-US" dirty="0"/>
          </a:p>
          <a:p>
            <a:pPr marL="0" indent="0">
              <a:buNone/>
              <a:defRPr sz="2000">
                <a:solidFill>
                  <a:srgbClr val="323232"/>
                </a:solidFill>
              </a:defRP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0AFC7A-2EF7-0020-7269-979A8DD32BCA}"/>
              </a:ext>
            </a:extLst>
          </p:cNvPr>
          <p:cNvSpPr/>
          <p:nvPr>
            <p:custDataLst>
              <p:tags r:id="rId2"/>
            </p:custDataLst>
          </p:nvPr>
        </p:nvSpPr>
        <p:spPr>
          <a:xfrm>
            <a:off x="333520" y="2039165"/>
            <a:ext cx="1778772" cy="1778773"/>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A25F6F5-D0D0-7A4A-1DEA-62C60ACAA709}"/>
              </a:ext>
            </a:extLst>
          </p:cNvPr>
          <p:cNvSpPr/>
          <p:nvPr>
            <p:custDataLst>
              <p:tags r:id="rId3"/>
            </p:custDataLst>
          </p:nvPr>
        </p:nvSpPr>
        <p:spPr>
          <a:xfrm>
            <a:off x="2334638" y="1000897"/>
            <a:ext cx="6364669" cy="3855308"/>
          </a:xfrm>
          <a:prstGeom prst="rect">
            <a:avLst/>
          </a:prstGeom>
          <a:noFill/>
          <a:ln w="9525" cap="flat" cmpd="sng" algn="ctr">
            <a:solidFill>
              <a:srgbClr val="FFFFFF"/>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r>
              <a:rPr lang="en-US" sz="4000" b="1">
                <a:solidFill>
                  <a:srgbClr val="000000"/>
                </a:solidFill>
              </a:rPr>
              <a:t>What was the most surprising finding from these two surveys?</a:t>
            </a:r>
          </a:p>
        </p:txBody>
      </p:sp>
      <p:sp>
        <p:nvSpPr>
          <p:cNvPr id="4" name="Rectangle 3">
            <a:extLst>
              <a:ext uri="{FF2B5EF4-FFF2-40B4-BE49-F238E27FC236}">
                <a16:creationId xmlns:a16="http://schemas.microsoft.com/office/drawing/2014/main" id="{00E47EA1-26A4-F478-4AC2-7E526B0A0DFC}"/>
              </a:ext>
            </a:extLst>
          </p:cNvPr>
          <p:cNvSpPr/>
          <p:nvPr/>
        </p:nvSpPr>
        <p:spPr>
          <a:xfrm>
            <a:off x="0" y="5820032"/>
            <a:ext cx="9144000" cy="1037968"/>
          </a:xfrm>
          <a:prstGeom prst="rect">
            <a:avLst/>
          </a:prstGeom>
          <a:gradFill flip="none" rotWithShape="1">
            <a:gsLst>
              <a:gs pos="0">
                <a:srgbClr val="198038"/>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555866" tIns="259492" rIns="1389666" bIns="203886" rtlCol="0" anchor="ctr">
            <a:normAutofit fontScale="85000" lnSpcReduction="20000"/>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601EC6A-492E-E028-B959-D36E30A1F3F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22347" y="6227843"/>
            <a:ext cx="222347" cy="222347"/>
          </a:xfrm>
          <a:prstGeom prst="rect">
            <a:avLst/>
          </a:prstGeom>
        </p:spPr>
      </p:pic>
      <p:sp>
        <p:nvSpPr>
          <p:cNvPr id="7" name="Trapezoid 6">
            <a:extLst>
              <a:ext uri="{FF2B5EF4-FFF2-40B4-BE49-F238E27FC236}">
                <a16:creationId xmlns:a16="http://schemas.microsoft.com/office/drawing/2014/main" id="{38B5D500-472A-50C4-7882-0EC063576D6E}"/>
              </a:ext>
            </a:extLst>
          </p:cNvPr>
          <p:cNvSpPr/>
          <p:nvPr/>
        </p:nvSpPr>
        <p:spPr>
          <a:xfrm rot="2700000">
            <a:off x="7215278" y="386193"/>
            <a:ext cx="2501399" cy="583660"/>
          </a:xfrm>
          <a:prstGeom prst="trapezoid">
            <a:avLst>
              <a:gd name="adj" fmla="val 100000"/>
            </a:avLst>
          </a:prstGeom>
          <a:gradFill flip="none" rotWithShape="1">
            <a:gsLst>
              <a:gs pos="0">
                <a:srgbClr val="EDFAF2"/>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tIns="0" bIns="0" rtlCol="0" anchor="t">
            <a:normAutofit fontScale="55000" lnSpcReduction="20000"/>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CE323E4D-DDDD-3FF8-C964-B04FEF45B526}"/>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8060062" y="6200049"/>
            <a:ext cx="833799" cy="277933"/>
          </a:xfrm>
          <a:prstGeom prst="rect">
            <a:avLst/>
          </a:prstGeom>
        </p:spPr>
      </p:pic>
    </p:spTree>
    <p:custDataLst>
      <p:tags r:id="rId1"/>
    </p:custDataLst>
    <p:extLst>
      <p:ext uri="{BB962C8B-B14F-4D97-AF65-F5344CB8AC3E}">
        <p14:creationId xmlns:p14="http://schemas.microsoft.com/office/powerpoint/2010/main" val="882610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553401-9C0C-C51B-BE0D-71A4FE7B3210}"/>
              </a:ext>
            </a:extLst>
          </p:cNvPr>
          <p:cNvSpPr/>
          <p:nvPr>
            <p:custDataLst>
              <p:tags r:id="rId2"/>
            </p:custDataLst>
          </p:nvPr>
        </p:nvSpPr>
        <p:spPr>
          <a:xfrm>
            <a:off x="333520" y="2039165"/>
            <a:ext cx="1778772" cy="1778773"/>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705025A-3E70-5926-6461-6284352CF1D6}"/>
              </a:ext>
            </a:extLst>
          </p:cNvPr>
          <p:cNvSpPr/>
          <p:nvPr>
            <p:custDataLst>
              <p:tags r:id="rId3"/>
            </p:custDataLst>
          </p:nvPr>
        </p:nvSpPr>
        <p:spPr>
          <a:xfrm>
            <a:off x="2334638" y="1000897"/>
            <a:ext cx="6364669" cy="3855308"/>
          </a:xfrm>
          <a:prstGeom prst="rect">
            <a:avLst/>
          </a:prstGeom>
          <a:noFill/>
          <a:ln w="9525" cap="flat" cmpd="sng" algn="ctr">
            <a:solidFill>
              <a:srgbClr val="FFFFFF"/>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r>
              <a:rPr lang="en-US" sz="4000" b="1">
                <a:solidFill>
                  <a:srgbClr val="000000"/>
                </a:solidFill>
              </a:rPr>
              <a:t>Did any result contradict your expectations?
</a:t>
            </a:r>
          </a:p>
        </p:txBody>
      </p:sp>
      <p:sp>
        <p:nvSpPr>
          <p:cNvPr id="4" name="Rectangle 3">
            <a:extLst>
              <a:ext uri="{FF2B5EF4-FFF2-40B4-BE49-F238E27FC236}">
                <a16:creationId xmlns:a16="http://schemas.microsoft.com/office/drawing/2014/main" id="{D9EAB909-C490-BEAB-02A1-27DA2E998271}"/>
              </a:ext>
            </a:extLst>
          </p:cNvPr>
          <p:cNvSpPr/>
          <p:nvPr/>
        </p:nvSpPr>
        <p:spPr>
          <a:xfrm>
            <a:off x="0" y="5820032"/>
            <a:ext cx="9144000" cy="1037968"/>
          </a:xfrm>
          <a:prstGeom prst="rect">
            <a:avLst/>
          </a:prstGeom>
          <a:gradFill flip="none" rotWithShape="1">
            <a:gsLst>
              <a:gs pos="0">
                <a:srgbClr val="198038"/>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555866" tIns="259492" rIns="1389666" bIns="203886" rtlCol="0" anchor="ctr">
            <a:normAutofit fontScale="85000" lnSpcReduction="20000"/>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C007E696-B67F-43E3-C123-9B7AF66261D5}"/>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22347" y="6227843"/>
            <a:ext cx="222347" cy="222347"/>
          </a:xfrm>
          <a:prstGeom prst="rect">
            <a:avLst/>
          </a:prstGeom>
        </p:spPr>
      </p:pic>
      <p:sp>
        <p:nvSpPr>
          <p:cNvPr id="7" name="Trapezoid 6">
            <a:extLst>
              <a:ext uri="{FF2B5EF4-FFF2-40B4-BE49-F238E27FC236}">
                <a16:creationId xmlns:a16="http://schemas.microsoft.com/office/drawing/2014/main" id="{2F46788A-8486-28AF-96D7-7C7F3135F48F}"/>
              </a:ext>
            </a:extLst>
          </p:cNvPr>
          <p:cNvSpPr/>
          <p:nvPr/>
        </p:nvSpPr>
        <p:spPr>
          <a:xfrm rot="2700000">
            <a:off x="7215278" y="386193"/>
            <a:ext cx="2501399" cy="583660"/>
          </a:xfrm>
          <a:prstGeom prst="trapezoid">
            <a:avLst>
              <a:gd name="adj" fmla="val 100000"/>
            </a:avLst>
          </a:prstGeom>
          <a:gradFill flip="none" rotWithShape="1">
            <a:gsLst>
              <a:gs pos="0">
                <a:srgbClr val="EDFAF2"/>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tIns="0" bIns="0" rtlCol="0" anchor="t">
            <a:normAutofit fontScale="55000" lnSpcReduction="20000"/>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E28CEFC0-5C15-5A12-1CF5-49EC257924A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8060062" y="6200049"/>
            <a:ext cx="833799" cy="277933"/>
          </a:xfrm>
          <a:prstGeom prst="rect">
            <a:avLst/>
          </a:prstGeom>
        </p:spPr>
      </p:pic>
    </p:spTree>
    <p:custDataLst>
      <p:tags r:id="rId1"/>
    </p:custDataLst>
    <p:extLst>
      <p:ext uri="{BB962C8B-B14F-4D97-AF65-F5344CB8AC3E}">
        <p14:creationId xmlns:p14="http://schemas.microsoft.com/office/powerpoint/2010/main" val="241461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871D0-FCF3-8C0E-825D-26ABA748EF9C}"/>
              </a:ext>
            </a:extLst>
          </p:cNvPr>
          <p:cNvSpPr/>
          <p:nvPr>
            <p:custDataLst>
              <p:tags r:id="rId2"/>
            </p:custDataLst>
          </p:nvPr>
        </p:nvSpPr>
        <p:spPr>
          <a:xfrm>
            <a:off x="333520" y="2039165"/>
            <a:ext cx="1778772" cy="1778773"/>
          </a:xfrm>
          <a:prstGeom prst="rect">
            <a:avLst/>
          </a:prstGeom>
          <a:blipFill>
            <a:blip r:embed="rId6">
              <a:extLst>
                <a:ext uri="{96DAC541-7B7A-43D3-8B79-37D633B846F1}">
                  <asvg:svgBlip xmlns:asvg="http://schemas.microsoft.com/office/drawing/2016/SVG/main" r:embed="rId7"/>
                </a:ext>
              </a:extLst>
            </a:blip>
            <a:stretch>
              <a:fillRect/>
            </a:stretch>
          </a:blip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FC65D1-4E7D-4B08-6070-0B7CED41ABB0}"/>
              </a:ext>
            </a:extLst>
          </p:cNvPr>
          <p:cNvSpPr/>
          <p:nvPr>
            <p:custDataLst>
              <p:tags r:id="rId3"/>
            </p:custDataLst>
          </p:nvPr>
        </p:nvSpPr>
        <p:spPr>
          <a:xfrm>
            <a:off x="2334638" y="1000897"/>
            <a:ext cx="6364669" cy="3855308"/>
          </a:xfrm>
          <a:prstGeom prst="rect">
            <a:avLst/>
          </a:prstGeom>
          <a:noFill/>
          <a:ln w="9525" cap="flat" cmpd="sng" algn="ctr">
            <a:solidFill>
              <a:srgbClr val="FFFFFF"/>
            </a:solid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r>
              <a:rPr lang="en-US" sz="4000" b="1">
                <a:solidFill>
                  <a:srgbClr val="000000"/>
                </a:solidFill>
              </a:rPr>
              <a:t>Which SE task/domain did you expect to be more mature?
</a:t>
            </a:r>
          </a:p>
        </p:txBody>
      </p:sp>
      <p:sp>
        <p:nvSpPr>
          <p:cNvPr id="4" name="Rectangle 3">
            <a:extLst>
              <a:ext uri="{FF2B5EF4-FFF2-40B4-BE49-F238E27FC236}">
                <a16:creationId xmlns:a16="http://schemas.microsoft.com/office/drawing/2014/main" id="{39055E5B-EB43-993E-DD73-911BF126B20E}"/>
              </a:ext>
            </a:extLst>
          </p:cNvPr>
          <p:cNvSpPr/>
          <p:nvPr/>
        </p:nvSpPr>
        <p:spPr>
          <a:xfrm>
            <a:off x="0" y="5820032"/>
            <a:ext cx="9144000" cy="1037968"/>
          </a:xfrm>
          <a:prstGeom prst="rect">
            <a:avLst/>
          </a:prstGeom>
          <a:gradFill flip="none" rotWithShape="1">
            <a:gsLst>
              <a:gs pos="0">
                <a:srgbClr val="198038"/>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lIns="555866" tIns="259492" rIns="1389666" bIns="203886" rtlCol="0" anchor="ctr">
            <a:normAutofit fontScale="85000" lnSpcReduction="20000"/>
          </a:bodyPr>
          <a:lstStyle/>
          <a:p>
            <a:r>
              <a:rPr lang="en-US" sz="2600">
                <a:solidFill>
                  <a:srgbClr val="FFFFFF"/>
                </a:solidFill>
              </a:rPr>
              <a:t>The </a:t>
            </a:r>
            <a:r>
              <a:rPr lang="en-US" sz="2600">
                <a:solidFill>
                  <a:srgbClr val="FFFFFF"/>
                </a:solidFill>
                <a:hlinkClick r:id="rId8">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F88FA449-D5E6-47F5-0A11-B43CFAC0C4D2}"/>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22347" y="6227843"/>
            <a:ext cx="222347" cy="222347"/>
          </a:xfrm>
          <a:prstGeom prst="rect">
            <a:avLst/>
          </a:prstGeom>
        </p:spPr>
      </p:pic>
      <p:sp>
        <p:nvSpPr>
          <p:cNvPr id="7" name="Trapezoid 6">
            <a:extLst>
              <a:ext uri="{FF2B5EF4-FFF2-40B4-BE49-F238E27FC236}">
                <a16:creationId xmlns:a16="http://schemas.microsoft.com/office/drawing/2014/main" id="{28808919-3BD3-42F5-7CF9-9A318F29C02D}"/>
              </a:ext>
            </a:extLst>
          </p:cNvPr>
          <p:cNvSpPr/>
          <p:nvPr/>
        </p:nvSpPr>
        <p:spPr>
          <a:xfrm rot="2700000">
            <a:off x="7215278" y="386193"/>
            <a:ext cx="2501399" cy="583660"/>
          </a:xfrm>
          <a:prstGeom prst="trapezoid">
            <a:avLst>
              <a:gd name="adj" fmla="val 100000"/>
            </a:avLst>
          </a:prstGeom>
          <a:gradFill flip="none" rotWithShape="1">
            <a:gsLst>
              <a:gs pos="0">
                <a:srgbClr val="EDFAF2"/>
              </a:gs>
              <a:gs pos="100000">
                <a:schemeClr val="accent1">
                  <a:tint val="50000"/>
                  <a:shade val="100000"/>
                  <a:satMod val="350000"/>
                </a:schemeClr>
              </a:gs>
            </a:gsLst>
            <a:lin ang="16200000" scaled="0"/>
            <a:tileRect/>
          </a:gra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tIns="0" bIns="0" rtlCol="0" anchor="t">
            <a:normAutofit fontScale="55000" lnSpcReduction="20000"/>
          </a:bodyPr>
          <a:lstStyle/>
          <a:p>
            <a:pPr algn="ctr"/>
            <a:r>
              <a:rPr lang="en-US" sz="2600" b="1">
                <a:solidFill>
                  <a:srgbClr val="198038"/>
                </a:solidFill>
              </a:rPr>
              <a:t>Do not edit
</a:t>
            </a:r>
            <a:r>
              <a:rPr lang="en-US"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64E8BD3B-D7A0-D2B6-934E-6AFE63C255F1}"/>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8060062" y="6200049"/>
            <a:ext cx="833799" cy="277933"/>
          </a:xfrm>
          <a:prstGeom prst="rect">
            <a:avLst/>
          </a:prstGeom>
        </p:spPr>
      </p:pic>
    </p:spTree>
    <p:custDataLst>
      <p:tags r:id="rId1"/>
    </p:custDataLst>
    <p:extLst>
      <p:ext uri="{BB962C8B-B14F-4D97-AF65-F5344CB8AC3E}">
        <p14:creationId xmlns:p14="http://schemas.microsoft.com/office/powerpoint/2010/main" val="13841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00994C"/>
                </a:solidFill>
              </a:rPr>
              <a:t>2. Models, Data, and Practice Gaps (10–12 min)</a:t>
            </a:r>
          </a:p>
        </p:txBody>
      </p:sp>
      <p:sp>
        <p:nvSpPr>
          <p:cNvPr id="3" name="Content Placeholder 2"/>
          <p:cNvSpPr>
            <a:spLocks noGrp="1"/>
          </p:cNvSpPr>
          <p:nvPr>
            <p:ph idx="1"/>
          </p:nvPr>
        </p:nvSpPr>
        <p:spPr/>
        <p:txBody>
          <a:bodyPr>
            <a:normAutofit fontScale="85000" lnSpcReduction="20000"/>
          </a:bodyPr>
          <a:lstStyle/>
          <a:p>
            <a:endParaRPr dirty="0"/>
          </a:p>
          <a:p>
            <a:r>
              <a:rPr lang="en-US" sz="2800" dirty="0"/>
              <a:t>Why are decoder-only LLMs dominating SE tasks? What do we lose by underusing encoder(-decoder) models?</a:t>
            </a:r>
          </a:p>
          <a:p>
            <a:r>
              <a:rPr lang="en-US" sz="2800" dirty="0"/>
              <a:t>Only 6/395 studies used industrial datasets. How does this bias research?</a:t>
            </a:r>
          </a:p>
          <a:p>
            <a:r>
              <a:rPr lang="en-US" sz="2800" dirty="0"/>
              <a:t>Should SE research prioritize lighter SE-specific LLMs over mega-models?</a:t>
            </a:r>
          </a:p>
          <a:p>
            <a:endParaRPr lang="en-US" sz="2800" dirty="0"/>
          </a:p>
          <a:p>
            <a:r>
              <a:rPr lang="en-US" sz="2800" dirty="0" err="1"/>
              <a:t>YourQ</a:t>
            </a:r>
            <a:r>
              <a:rPr lang="en-US" sz="2800" dirty="0"/>
              <a:t>: </a:t>
            </a:r>
            <a:r>
              <a:rPr lang="en-US" dirty="0"/>
              <a:t>How do the fundamental architectural differences between encoder, decoder, and encoder- decoder models dictate their suitability for distinct SE tasks like code generation versus understanding?</a:t>
            </a:r>
            <a:endParaRPr lang="en-US" sz="2800" dirty="0"/>
          </a:p>
          <a:p>
            <a:endParaRPr lang="en-US" sz="2800" dirty="0"/>
          </a:p>
          <a:p>
            <a:pPr marL="0" indent="0">
              <a:buNone/>
              <a:defRPr sz="2000">
                <a:solidFill>
                  <a:srgbClr val="323232"/>
                </a:solidFill>
              </a:defRPr>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Architectures for SE Tasks</a:t>
            </a:r>
          </a:p>
        </p:txBody>
      </p:sp>
      <p:sp>
        <p:nvSpPr>
          <p:cNvPr id="3" name="Content Placeholder 2"/>
          <p:cNvSpPr>
            <a:spLocks noGrp="1"/>
          </p:cNvSpPr>
          <p:nvPr>
            <p:ph idx="1"/>
          </p:nvPr>
        </p:nvSpPr>
        <p:spPr/>
        <p:txBody>
          <a:bodyPr>
            <a:normAutofit fontScale="92500" lnSpcReduction="10000"/>
          </a:bodyPr>
          <a:lstStyle/>
          <a:p>
            <a:pPr marL="0" indent="0">
              <a:buNone/>
              <a:defRPr sz="1800"/>
            </a:pPr>
            <a:r>
              <a:rPr dirty="0"/>
              <a:t>🔹 Encoder-only (BERT, </a:t>
            </a:r>
            <a:r>
              <a:rPr dirty="0" err="1"/>
              <a:t>RoBERTa</a:t>
            </a:r>
            <a:r>
              <a:rPr dirty="0"/>
              <a:t>)</a:t>
            </a:r>
            <a:br>
              <a:rPr dirty="0"/>
            </a:br>
            <a:r>
              <a:rPr dirty="0"/>
              <a:t> • Strength: Understanding, classification, embeddings</a:t>
            </a:r>
            <a:br>
              <a:rPr dirty="0"/>
            </a:br>
            <a:r>
              <a:rPr dirty="0"/>
              <a:t> • SE Use: Bug detection, code search, clone detection, traceability</a:t>
            </a:r>
          </a:p>
          <a:p>
            <a:pPr marL="0" indent="0">
              <a:buNone/>
              <a:defRPr sz="1800"/>
            </a:pPr>
            <a:endParaRPr lang="en-US" dirty="0"/>
          </a:p>
          <a:p>
            <a:pPr marL="0" indent="0">
              <a:buNone/>
              <a:defRPr sz="1800"/>
            </a:pPr>
            <a:r>
              <a:rPr dirty="0"/>
              <a:t>🔹 Encoder–Decoder (T5, CodeT5)</a:t>
            </a:r>
            <a:br>
              <a:rPr dirty="0"/>
            </a:br>
            <a:r>
              <a:rPr dirty="0"/>
              <a:t> • Strength: Sequence-to-sequence transformations</a:t>
            </a:r>
            <a:br>
              <a:rPr dirty="0"/>
            </a:br>
            <a:r>
              <a:rPr dirty="0"/>
              <a:t> • SE Use: Code translation, doc generation, refactoring, test generation</a:t>
            </a:r>
          </a:p>
          <a:p>
            <a:pPr marL="0" indent="0">
              <a:buNone/>
              <a:defRPr sz="1800"/>
            </a:pPr>
            <a:endParaRPr lang="en-US" dirty="0"/>
          </a:p>
          <a:p>
            <a:pPr marL="0" indent="0">
              <a:buNone/>
              <a:defRPr sz="1800"/>
            </a:pPr>
            <a:r>
              <a:rPr dirty="0"/>
              <a:t>🔹 Decoder-only (GPT, </a:t>
            </a:r>
            <a:r>
              <a:rPr dirty="0" err="1"/>
              <a:t>CodeX</a:t>
            </a:r>
            <a:r>
              <a:rPr dirty="0"/>
              <a:t>, Code Llama)</a:t>
            </a:r>
            <a:br>
              <a:rPr dirty="0"/>
            </a:br>
            <a:r>
              <a:rPr dirty="0"/>
              <a:t> • Strength: Generative, autoregressive, few/zero-shot</a:t>
            </a:r>
            <a:br>
              <a:rPr dirty="0"/>
            </a:br>
            <a:r>
              <a:rPr dirty="0"/>
              <a:t> • SE Use: Code completion, repair, requirement-to-code, design brainstorming</a:t>
            </a:r>
          </a:p>
          <a:p>
            <a:pPr marL="0" indent="0">
              <a:buNone/>
              <a:defRPr sz="1800" b="1"/>
            </a:pPr>
            <a:endParaRPr lang="en-US" dirty="0"/>
          </a:p>
          <a:p>
            <a:pPr marL="0" indent="0">
              <a:buNone/>
              <a:defRPr sz="1800" b="1"/>
            </a:pPr>
            <a:r>
              <a:rPr dirty="0"/>
              <a:t>✅ Rule of Thumb: </a:t>
            </a:r>
            <a:endParaRPr lang="en-US" dirty="0"/>
          </a:p>
          <a:p>
            <a:pPr lvl="1">
              <a:defRPr sz="1800" b="1"/>
            </a:pPr>
            <a:r>
              <a:rPr dirty="0"/>
              <a:t>Understanding → Encoder </a:t>
            </a:r>
            <a:endParaRPr lang="en-US" dirty="0"/>
          </a:p>
          <a:p>
            <a:pPr lvl="1">
              <a:defRPr sz="1800" b="1"/>
            </a:pPr>
            <a:r>
              <a:rPr dirty="0"/>
              <a:t>Transformation → Encoder–Decoder </a:t>
            </a:r>
            <a:endParaRPr lang="en-US" dirty="0"/>
          </a:p>
          <a:p>
            <a:pPr lvl="1">
              <a:defRPr sz="1800" b="1"/>
            </a:pPr>
            <a:r>
              <a:rPr dirty="0"/>
              <a:t>Generation → Decoder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CC6600"/>
                </a:solidFill>
              </a:rPr>
              <a:t>3. Optimization, Prompting, and Hybridization (10 min)</a:t>
            </a:r>
          </a:p>
        </p:txBody>
      </p:sp>
      <p:sp>
        <p:nvSpPr>
          <p:cNvPr id="3" name="Content Placeholder 2"/>
          <p:cNvSpPr>
            <a:spLocks noGrp="1"/>
          </p:cNvSpPr>
          <p:nvPr>
            <p:ph idx="1"/>
          </p:nvPr>
        </p:nvSpPr>
        <p:spPr/>
        <p:txBody>
          <a:bodyPr/>
          <a:lstStyle/>
          <a:p>
            <a:endParaRPr dirty="0"/>
          </a:p>
          <a:p>
            <a:pPr>
              <a:defRPr sz="2000">
                <a:solidFill>
                  <a:srgbClr val="323232"/>
                </a:solidFill>
              </a:defRPr>
            </a:pPr>
            <a:r>
              <a:rPr lang="en-US" sz="2800" dirty="0"/>
              <a:t>When would you choose </a:t>
            </a:r>
            <a:r>
              <a:rPr sz="2800" dirty="0"/>
              <a:t>Prompt engineering</a:t>
            </a:r>
            <a:r>
              <a:rPr lang="en-US" sz="2800" dirty="0"/>
              <a:t> (few-shot, COT)</a:t>
            </a:r>
            <a:r>
              <a:rPr sz="2800" dirty="0"/>
              <a:t> vs. PEFT (</a:t>
            </a:r>
            <a:r>
              <a:rPr sz="2800" dirty="0" err="1"/>
              <a:t>LoRA</a:t>
            </a:r>
            <a:r>
              <a:rPr sz="2800" dirty="0"/>
              <a:t>, adapters</a:t>
            </a:r>
            <a:r>
              <a:rPr lang="en-US" sz="2800" dirty="0"/>
              <a:t>, fine-tuning</a:t>
            </a:r>
            <a:r>
              <a:rPr sz="2800" dirty="0"/>
              <a:t>).</a:t>
            </a:r>
          </a:p>
          <a:p>
            <a:pPr>
              <a:defRPr sz="2000">
                <a:solidFill>
                  <a:srgbClr val="323232"/>
                </a:solidFill>
              </a:defRPr>
            </a:pPr>
            <a:r>
              <a:rPr sz="2800" dirty="0"/>
              <a:t>Hybrid pipelines: </a:t>
            </a:r>
            <a:r>
              <a:rPr lang="en-US" sz="2800" dirty="0"/>
              <a:t>What’s the most promising way to </a:t>
            </a:r>
            <a:r>
              <a:rPr sz="2800" dirty="0"/>
              <a:t>combine LLMs with </a:t>
            </a:r>
            <a:r>
              <a:rPr lang="en-US" sz="2800" dirty="0"/>
              <a:t>traditional SE tools (</a:t>
            </a:r>
            <a:r>
              <a:rPr sz="2800" dirty="0"/>
              <a:t>static analysis, testing, formal methods</a:t>
            </a:r>
            <a:r>
              <a:rPr lang="en-US" sz="2800" dirty="0"/>
              <a:t>)?</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F</a:t>
            </a:r>
            <a:r>
              <a:rPr lang="en-US" altLang="en-US" b="1" dirty="0"/>
              <a:t>amily</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77565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990099"/>
                </a:solidFill>
              </a:rPr>
              <a:t>4. Evaluation, Non-Determinism, and Ground Truth (10–12 min)</a:t>
            </a:r>
          </a:p>
        </p:txBody>
      </p:sp>
      <p:sp>
        <p:nvSpPr>
          <p:cNvPr id="3" name="Content Placeholder 2"/>
          <p:cNvSpPr>
            <a:spLocks noGrp="1"/>
          </p:cNvSpPr>
          <p:nvPr>
            <p:ph idx="1"/>
          </p:nvPr>
        </p:nvSpPr>
        <p:spPr/>
        <p:txBody>
          <a:bodyPr>
            <a:normAutofit fontScale="85000" lnSpcReduction="20000"/>
          </a:bodyPr>
          <a:lstStyle/>
          <a:p>
            <a:pPr marL="0" indent="0">
              <a:buNone/>
              <a:defRPr sz="2000">
                <a:solidFill>
                  <a:srgbClr val="323232"/>
                </a:solidFill>
              </a:defRPr>
            </a:pPr>
            <a:endParaRPr lang="en-US" dirty="0"/>
          </a:p>
          <a:p>
            <a:r>
              <a:rPr lang="en-US" sz="2800" dirty="0"/>
              <a:t>Are current metrics (BLEU, </a:t>
            </a:r>
            <a:r>
              <a:rPr lang="en-US" sz="2800" dirty="0" err="1"/>
              <a:t>Pass@k</a:t>
            </a:r>
            <a:r>
              <a:rPr lang="en-US" sz="2800" dirty="0"/>
              <a:t>, F1, MRR) missing key dimensions (security, maintainability)?</a:t>
            </a:r>
          </a:p>
          <a:p>
            <a:r>
              <a:rPr lang="en-US" sz="2800" dirty="0"/>
              <a:t>Unlike natural language, code can be executed/tested. Should execution-based validation be mandatory?</a:t>
            </a:r>
          </a:p>
          <a:p>
            <a:r>
              <a:rPr lang="en-US" sz="2800" dirty="0"/>
              <a:t>Non-determinism: Only ~20% of surveyed papers treat non-determinism as a threat. Should standards require multiple runs?</a:t>
            </a:r>
          </a:p>
          <a:p>
            <a:pPr>
              <a:defRPr sz="2000">
                <a:solidFill>
                  <a:srgbClr val="323232"/>
                </a:solidFill>
              </a:defRPr>
            </a:pPr>
            <a:endParaRPr lang="en-US" sz="2800" dirty="0"/>
          </a:p>
          <a:p>
            <a:pPr>
              <a:buNone/>
            </a:pPr>
            <a:r>
              <a:rPr lang="en-US" sz="2600" dirty="0" err="1"/>
              <a:t>YourQ</a:t>
            </a:r>
            <a:r>
              <a:rPr lang="en-US" sz="2600" dirty="0"/>
              <a:t>: </a:t>
            </a:r>
            <a:r>
              <a:rPr lang="en-US" sz="2600" dirty="0">
                <a:latin typeface="Calibri" panose="020F0502020204030204" pitchFamily="34" charset="0"/>
              </a:rPr>
              <a:t> How to</a:t>
            </a:r>
            <a:r>
              <a:rPr lang="en-US" sz="2600" dirty="0">
                <a:effectLst/>
                <a:latin typeface="Calibri" panose="020F0502020204030204" pitchFamily="34" charset="0"/>
              </a:rPr>
              <a:t> achieve the trustworthiness required for deploying LLM-generated code in mission-critical systems? How to assesses deeper qualities like efficiency and security? </a:t>
            </a:r>
            <a:r>
              <a:rPr lang="en-US" sz="2600" dirty="0">
                <a:latin typeface="Calibri" panose="020F0502020204030204" pitchFamily="34" charset="0"/>
              </a:rPr>
              <a:t>W</a:t>
            </a:r>
            <a:r>
              <a:rPr lang="en-US" sz="2600" dirty="0">
                <a:effectLst/>
                <a:latin typeface="Calibri" panose="020F0502020204030204" pitchFamily="34" charset="0"/>
              </a:rPr>
              <a:t>hat level of verification from such a system would be required for confident adoption? </a:t>
            </a:r>
            <a:endParaRPr lang="en-US" sz="2600" dirty="0"/>
          </a:p>
          <a:p>
            <a:pPr>
              <a:buNone/>
            </a:pPr>
            <a:endParaRPr lang="en-US" dirty="0"/>
          </a:p>
          <a:p>
            <a:pPr>
              <a:defRPr sz="2000">
                <a:solidFill>
                  <a:srgbClr val="323232"/>
                </a:solidFill>
              </a:defRPr>
            </a:pPr>
            <a:endParaRPr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CC0000"/>
                </a:solidFill>
              </a:rPr>
              <a:t>5. Tasks, Domains, and Future Directions (15 min)</a:t>
            </a:r>
          </a:p>
        </p:txBody>
      </p:sp>
      <p:sp>
        <p:nvSpPr>
          <p:cNvPr id="3" name="Content Placeholder 2"/>
          <p:cNvSpPr>
            <a:spLocks noGrp="1"/>
          </p:cNvSpPr>
          <p:nvPr>
            <p:ph idx="1"/>
          </p:nvPr>
        </p:nvSpPr>
        <p:spPr>
          <a:xfrm>
            <a:off x="457200" y="1600200"/>
            <a:ext cx="8229600" cy="4983162"/>
          </a:xfrm>
        </p:spPr>
        <p:txBody>
          <a:bodyPr>
            <a:normAutofit fontScale="85000" lnSpcReduction="20000"/>
          </a:bodyPr>
          <a:lstStyle/>
          <a:p>
            <a:pPr>
              <a:defRPr sz="2000">
                <a:solidFill>
                  <a:srgbClr val="323232"/>
                </a:solidFill>
              </a:defRPr>
            </a:pPr>
            <a:endParaRPr lang="en-US" dirty="0"/>
          </a:p>
          <a:p>
            <a:r>
              <a:rPr lang="en-US" sz="3000" dirty="0"/>
              <a:t>Current focus: ~71% generation, ~57% dev tasks. What would it take to push LLMs into requirements/design/management?</a:t>
            </a:r>
          </a:p>
          <a:p>
            <a:pPr marL="0" indent="0">
              <a:buNone/>
            </a:pPr>
            <a:endParaRPr lang="en-US" sz="3000" dirty="0"/>
          </a:p>
          <a:p>
            <a:r>
              <a:rPr lang="en-US" sz="3000" dirty="0"/>
              <a:t>Where do you see the next big win for LLM4SE (program repair, test generation, traceability)?</a:t>
            </a:r>
          </a:p>
          <a:p>
            <a:endParaRPr lang="en-US" sz="3000" dirty="0"/>
          </a:p>
          <a:p>
            <a:r>
              <a:rPr lang="en-US" sz="3000" dirty="0"/>
              <a:t>How can SE methods (testing, maintainability) help build better LLMs (SE4LLM)?</a:t>
            </a:r>
          </a:p>
          <a:p>
            <a:endParaRPr lang="en-US" sz="3000" dirty="0"/>
          </a:p>
          <a:p>
            <a:r>
              <a:rPr lang="en-US" sz="3000" dirty="0"/>
              <a:t>If you could extend these surveys in one year, what new themes do you expect to explode?</a:t>
            </a:r>
          </a:p>
          <a:p>
            <a:pPr>
              <a:defRPr sz="2000">
                <a:solidFill>
                  <a:srgbClr val="323232"/>
                </a:solidFill>
              </a:defRPr>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FF6600"/>
                </a:solidFill>
              </a:rPr>
              <a:t>Hallucinations in LLM4SE: The Challenge</a:t>
            </a:r>
          </a:p>
        </p:txBody>
      </p:sp>
      <p:sp>
        <p:nvSpPr>
          <p:cNvPr id="3" name="Content Placeholder 2"/>
          <p:cNvSpPr>
            <a:spLocks noGrp="1"/>
          </p:cNvSpPr>
          <p:nvPr>
            <p:ph idx="1"/>
          </p:nvPr>
        </p:nvSpPr>
        <p:spPr/>
        <p:txBody>
          <a:bodyPr/>
          <a:lstStyle/>
          <a:p>
            <a:endParaRPr dirty="0"/>
          </a:p>
          <a:p>
            <a:pPr>
              <a:defRPr sz="2000">
                <a:solidFill>
                  <a:srgbClr val="323232"/>
                </a:solidFill>
              </a:defRPr>
            </a:pPr>
            <a:r>
              <a:rPr sz="2800" dirty="0"/>
              <a:t>LLMs generate plausible but incorrect code/specs.</a:t>
            </a:r>
          </a:p>
          <a:p>
            <a:pPr>
              <a:defRPr sz="2000">
                <a:solidFill>
                  <a:srgbClr val="323232"/>
                </a:solidFill>
              </a:defRPr>
            </a:pPr>
            <a:r>
              <a:rPr sz="2800" dirty="0"/>
              <a:t>High-risk in security patches, effort estimation, API migration.</a:t>
            </a:r>
          </a:p>
          <a:p>
            <a:pPr>
              <a:defRPr sz="2000">
                <a:solidFill>
                  <a:srgbClr val="323232"/>
                </a:solidFill>
              </a:defRPr>
            </a:pPr>
            <a:r>
              <a:rPr sz="2800" dirty="0"/>
              <a:t>When are hallucinations tolerable vs. unacceptable?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solidFill>
                  <a:srgbClr val="006666"/>
                </a:solidFill>
              </a:rPr>
              <a:t>Reducing Hallucinations: Techniques &amp; Hybrid Approaches</a:t>
            </a:r>
          </a:p>
        </p:txBody>
      </p:sp>
      <p:sp>
        <p:nvSpPr>
          <p:cNvPr id="3" name="Content Placeholder 2"/>
          <p:cNvSpPr>
            <a:spLocks noGrp="1"/>
          </p:cNvSpPr>
          <p:nvPr>
            <p:ph idx="1"/>
          </p:nvPr>
        </p:nvSpPr>
        <p:spPr/>
        <p:txBody>
          <a:bodyPr/>
          <a:lstStyle/>
          <a:p>
            <a:endParaRPr dirty="0"/>
          </a:p>
          <a:p>
            <a:pPr>
              <a:defRPr sz="2000">
                <a:solidFill>
                  <a:srgbClr val="323232"/>
                </a:solidFill>
              </a:defRPr>
            </a:pPr>
            <a:r>
              <a:rPr sz="2800" dirty="0"/>
              <a:t>Static analysis: type safety, detect inconsistencies.</a:t>
            </a:r>
          </a:p>
          <a:p>
            <a:pPr>
              <a:defRPr sz="2000">
                <a:solidFill>
                  <a:srgbClr val="323232"/>
                </a:solidFill>
              </a:defRPr>
            </a:pPr>
            <a:r>
              <a:rPr sz="2800" dirty="0"/>
              <a:t>Dynamic analysis: unit tests, fuzzing, execution traces.</a:t>
            </a:r>
          </a:p>
          <a:p>
            <a:pPr>
              <a:defRPr sz="2000">
                <a:solidFill>
                  <a:srgbClr val="323232"/>
                </a:solidFill>
              </a:defRPr>
            </a:pPr>
            <a:r>
              <a:rPr sz="2800" dirty="0"/>
              <a:t>Search-based: multiple candidates, filter via constraints.</a:t>
            </a:r>
          </a:p>
          <a:p>
            <a:pPr>
              <a:defRPr sz="2000">
                <a:solidFill>
                  <a:srgbClr val="323232"/>
                </a:solidFill>
              </a:defRPr>
            </a:pPr>
            <a:r>
              <a:rPr sz="2800" dirty="0"/>
              <a:t>Hybrid workflows: LLM + checks + human-in-the-loop approval.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46BD9-47DE-1061-514F-BD96C2F8B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A6D1F-CC5C-ED89-2288-5342F31263B2}"/>
              </a:ext>
            </a:extLst>
          </p:cNvPr>
          <p:cNvSpPr>
            <a:spLocks noGrp="1"/>
          </p:cNvSpPr>
          <p:nvPr>
            <p:ph type="title"/>
          </p:nvPr>
        </p:nvSpPr>
        <p:spPr/>
        <p:txBody>
          <a:bodyPr>
            <a:normAutofit/>
          </a:bodyPr>
          <a:lstStyle/>
          <a:p>
            <a:r>
              <a:rPr lang="en-US" dirty="0">
                <a:solidFill>
                  <a:srgbClr val="FF6600"/>
                </a:solidFill>
              </a:rPr>
              <a:t>Your Miscellaneous Questions</a:t>
            </a:r>
            <a:endParaRPr dirty="0">
              <a:solidFill>
                <a:srgbClr val="FF6600"/>
              </a:solidFill>
            </a:endParaRPr>
          </a:p>
        </p:txBody>
      </p:sp>
      <p:sp>
        <p:nvSpPr>
          <p:cNvPr id="3" name="Content Placeholder 2">
            <a:extLst>
              <a:ext uri="{FF2B5EF4-FFF2-40B4-BE49-F238E27FC236}">
                <a16:creationId xmlns:a16="http://schemas.microsoft.com/office/drawing/2014/main" id="{21412A1B-D694-D928-87B9-5266CE42114E}"/>
              </a:ext>
            </a:extLst>
          </p:cNvPr>
          <p:cNvSpPr>
            <a:spLocks noGrp="1"/>
          </p:cNvSpPr>
          <p:nvPr>
            <p:ph idx="1"/>
          </p:nvPr>
        </p:nvSpPr>
        <p:spPr/>
        <p:txBody>
          <a:bodyPr>
            <a:normAutofit fontScale="70000" lnSpcReduction="20000"/>
          </a:bodyPr>
          <a:lstStyle/>
          <a:p>
            <a:pPr marL="0" indent="0">
              <a:buNone/>
            </a:pPr>
            <a:r>
              <a:rPr lang="en-US" b="1" dirty="0"/>
              <a:t>The Human-Developer Interaction and the Future of SE Roles </a:t>
            </a:r>
            <a:endParaRPr lang="en-US" dirty="0"/>
          </a:p>
          <a:p>
            <a:r>
              <a:rPr lang="en-US" dirty="0"/>
              <a:t>As the software engineer's role evolves due to AI integration, what are the concurrent psychological impacts on developers and the long-term risks of skill atrophy, and how can we proactively design optimal human-in-the-loop workflows and truly collaborative IDEs that augment developer expertise rather than simply replacing it? </a:t>
            </a:r>
          </a:p>
          <a:p>
            <a:pPr marL="0" indent="0">
              <a:buNone/>
            </a:pPr>
            <a:endParaRPr lang="en-US" b="1" dirty="0"/>
          </a:p>
          <a:p>
            <a:pPr marL="0" indent="0">
              <a:buNone/>
            </a:pPr>
            <a:r>
              <a:rPr lang="en-US" b="1" dirty="0"/>
              <a:t>Bridging the Gap Between Research and Industrial Practice </a:t>
            </a:r>
            <a:endParaRPr lang="en-US" dirty="0"/>
          </a:p>
          <a:p>
            <a:r>
              <a:rPr lang="en-US" dirty="0"/>
              <a:t>What practical strategies and model transferability benchmarks are needed to bridge the gap between academic research on clean, open-source data and the complex reality of industrial software engineering, considering the primary adoption barriers of model size, inference latency, and the costs of adapting to proprietary, mixed-language </a:t>
            </a:r>
            <a:r>
              <a:rPr lang="en-US" dirty="0" err="1"/>
              <a:t>monorepos</a:t>
            </a:r>
            <a:r>
              <a:rPr lang="en-US" dirty="0"/>
              <a:t>? </a:t>
            </a:r>
          </a:p>
          <a:p>
            <a:endParaRPr dirty="0"/>
          </a:p>
        </p:txBody>
      </p:sp>
    </p:spTree>
    <p:extLst>
      <p:ext uri="{BB962C8B-B14F-4D97-AF65-F5344CB8AC3E}">
        <p14:creationId xmlns:p14="http://schemas.microsoft.com/office/powerpoint/2010/main" val="399596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A751-5B8E-3217-899C-0EB8DA644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F327AA-8970-D23E-38DB-A21828BCB60D}"/>
              </a:ext>
            </a:extLst>
          </p:cNvPr>
          <p:cNvSpPr>
            <a:spLocks noGrp="1"/>
          </p:cNvSpPr>
          <p:nvPr>
            <p:ph type="title"/>
          </p:nvPr>
        </p:nvSpPr>
        <p:spPr/>
        <p:txBody>
          <a:bodyPr>
            <a:normAutofit fontScale="90000"/>
          </a:bodyPr>
          <a:lstStyle/>
          <a:p>
            <a:r>
              <a:rPr lang="en-US" dirty="0">
                <a:solidFill>
                  <a:srgbClr val="FF6600"/>
                </a:solidFill>
              </a:rPr>
              <a:t>Your Miscellaneous Questions – part 2</a:t>
            </a:r>
            <a:endParaRPr dirty="0">
              <a:solidFill>
                <a:srgbClr val="FF6600"/>
              </a:solidFill>
            </a:endParaRPr>
          </a:p>
        </p:txBody>
      </p:sp>
      <p:sp>
        <p:nvSpPr>
          <p:cNvPr id="3" name="Content Placeholder 2">
            <a:extLst>
              <a:ext uri="{FF2B5EF4-FFF2-40B4-BE49-F238E27FC236}">
                <a16:creationId xmlns:a16="http://schemas.microsoft.com/office/drawing/2014/main" id="{694DAF5B-9174-91D8-F3BF-844D91889A50}"/>
              </a:ext>
            </a:extLst>
          </p:cNvPr>
          <p:cNvSpPr>
            <a:spLocks noGrp="1"/>
          </p:cNvSpPr>
          <p:nvPr>
            <p:ph idx="1"/>
          </p:nvPr>
        </p:nvSpPr>
        <p:spPr/>
        <p:txBody>
          <a:bodyPr>
            <a:normAutofit fontScale="70000" lnSpcReduction="20000"/>
          </a:bodyPr>
          <a:lstStyle/>
          <a:p>
            <a:pPr marL="0" indent="0">
              <a:buNone/>
            </a:pPr>
            <a:r>
              <a:rPr lang="en-US" b="1" dirty="0"/>
              <a:t>Governance, Liability, and Regulation </a:t>
            </a:r>
            <a:endParaRPr lang="en-US" dirty="0"/>
          </a:p>
          <a:p>
            <a:r>
              <a:rPr lang="en-US" dirty="0"/>
              <a:t>For high-stakes regulated industries, what would a comprehensive governance framework entail, integrating both clear legal models for liability and accountability when AI-generated code causes harm, alongside the necessary technical and procedural mechanisms—such as code lineage tracking and automated audits—required to ensure and prove compliance? </a:t>
            </a:r>
          </a:p>
          <a:p>
            <a:pPr marL="0" indent="0">
              <a:buNone/>
            </a:pPr>
            <a:endParaRPr lang="en-US" b="1" dirty="0"/>
          </a:p>
          <a:p>
            <a:pPr marL="0" indent="0">
              <a:buNone/>
            </a:pPr>
            <a:r>
              <a:rPr lang="en-US" b="1" dirty="0"/>
              <a:t>Prompting and Fine-Tuning Techniques </a:t>
            </a:r>
            <a:endParaRPr lang="en-US" dirty="0"/>
          </a:p>
          <a:p>
            <a:r>
              <a:rPr lang="en-US" dirty="0"/>
              <a:t>To move beyond ad-hoc methods of controlling LLMs, what are the precise technical distinctions, costs, and performance trade-offs between prompt engineering and Parameter-Efficient Fine-Tuning (PEFT), and is it feasible to develop a formal, standardized framework to make the prompt creation process more deterministic and reliable? </a:t>
            </a:r>
          </a:p>
          <a:p>
            <a:pPr marL="0" indent="0">
              <a:buNone/>
            </a:pPr>
            <a:endParaRPr dirty="0"/>
          </a:p>
        </p:txBody>
      </p:sp>
    </p:spTree>
    <p:extLst>
      <p:ext uri="{BB962C8B-B14F-4D97-AF65-F5344CB8AC3E}">
        <p14:creationId xmlns:p14="http://schemas.microsoft.com/office/powerpoint/2010/main" val="45307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BB880-C1DB-A91B-43AD-A0DFAF7ED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B62D0F-5EBB-C6CA-AD3B-DE19BD9B2D4F}"/>
              </a:ext>
            </a:extLst>
          </p:cNvPr>
          <p:cNvSpPr>
            <a:spLocks noGrp="1"/>
          </p:cNvSpPr>
          <p:nvPr>
            <p:ph type="title"/>
          </p:nvPr>
        </p:nvSpPr>
        <p:spPr/>
        <p:txBody>
          <a:bodyPr>
            <a:normAutofit fontScale="90000"/>
          </a:bodyPr>
          <a:lstStyle/>
          <a:p>
            <a:r>
              <a:rPr lang="en-US" dirty="0">
                <a:solidFill>
                  <a:srgbClr val="FF6600"/>
                </a:solidFill>
              </a:rPr>
              <a:t>Your Miscellaneous Questions – part 3</a:t>
            </a:r>
            <a:endParaRPr dirty="0">
              <a:solidFill>
                <a:srgbClr val="FF6600"/>
              </a:solidFill>
            </a:endParaRPr>
          </a:p>
        </p:txBody>
      </p:sp>
      <p:sp>
        <p:nvSpPr>
          <p:cNvPr id="3" name="Content Placeholder 2">
            <a:extLst>
              <a:ext uri="{FF2B5EF4-FFF2-40B4-BE49-F238E27FC236}">
                <a16:creationId xmlns:a16="http://schemas.microsoft.com/office/drawing/2014/main" id="{04F4C173-F7F6-B0A6-D902-91C5C5215FCE}"/>
              </a:ext>
            </a:extLst>
          </p:cNvPr>
          <p:cNvSpPr>
            <a:spLocks noGrp="1"/>
          </p:cNvSpPr>
          <p:nvPr>
            <p:ph idx="1"/>
          </p:nvPr>
        </p:nvSpPr>
        <p:spPr/>
        <p:txBody>
          <a:bodyPr>
            <a:normAutofit fontScale="70000" lnSpcReduction="20000"/>
          </a:bodyPr>
          <a:lstStyle/>
          <a:p>
            <a:pPr marL="0" indent="0">
              <a:buNone/>
            </a:pPr>
            <a:r>
              <a:rPr lang="en-US" b="1" dirty="0"/>
              <a:t>Hallucinations: A Risk or an Opportunity? </a:t>
            </a:r>
            <a:endParaRPr lang="en-US" dirty="0"/>
          </a:p>
          <a:p>
            <a:r>
              <a:rPr lang="en-US" dirty="0"/>
              <a:t>How can development teams manage the duality of LLM hallucinations by establishing criteria to identify rare, beneficial suggestions (like novel test cases) while simultaneously implementing robust training and evaluation strategies to mitigate the significant risk of developers blindly accepting harmful, bug-inducing fabrications? </a:t>
            </a:r>
          </a:p>
          <a:p>
            <a:pPr marL="0" indent="0">
              <a:buNone/>
            </a:pPr>
            <a:endParaRPr lang="en-US" b="1" dirty="0"/>
          </a:p>
          <a:p>
            <a:pPr marL="0" indent="0">
              <a:buNone/>
            </a:pPr>
            <a:r>
              <a:rPr lang="en-US" b="1" dirty="0"/>
              <a:t>Critique of the Systematic Literature Review (SLR) Methodology </a:t>
            </a:r>
            <a:endParaRPr lang="en-US" dirty="0"/>
          </a:p>
          <a:p>
            <a:r>
              <a:rPr lang="en-US" dirty="0"/>
              <a:t>How can the Systematic Literature Review methodology be modernized to improve its comprehensiveness, both by replacing questionable heuristics like page-length filtering with advanced AI-driven discovery methods like vector search, and by adapting its scope to formally include innovation from non-traditional research sources like industry blogs and open-source forums? </a:t>
            </a:r>
          </a:p>
          <a:p>
            <a:pPr marL="0" indent="0">
              <a:buNone/>
            </a:pPr>
            <a:endParaRPr dirty="0"/>
          </a:p>
        </p:txBody>
      </p:sp>
    </p:spTree>
    <p:extLst>
      <p:ext uri="{BB962C8B-B14F-4D97-AF65-F5344CB8AC3E}">
        <p14:creationId xmlns:p14="http://schemas.microsoft.com/office/powerpoint/2010/main" val="350035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a:solidFill>
                  <a:srgbClr val="003399"/>
                </a:solidFill>
              </a:rPr>
              <a:t>Breakout Activity: Underserved SE Domains</a:t>
            </a:r>
          </a:p>
        </p:txBody>
      </p:sp>
      <p:sp>
        <p:nvSpPr>
          <p:cNvPr id="3" name="Content Placeholder 2"/>
          <p:cNvSpPr>
            <a:spLocks noGrp="1"/>
          </p:cNvSpPr>
          <p:nvPr>
            <p:ph idx="1"/>
          </p:nvPr>
        </p:nvSpPr>
        <p:spPr/>
        <p:txBody>
          <a:bodyPr/>
          <a:lstStyle/>
          <a:p>
            <a:endParaRPr dirty="0"/>
          </a:p>
          <a:p>
            <a:pPr>
              <a:defRPr sz="2000">
                <a:solidFill>
                  <a:srgbClr val="323232"/>
                </a:solidFill>
              </a:defRPr>
            </a:pPr>
            <a:r>
              <a:rPr dirty="0"/>
              <a:t>Domains: Requirements, Design, Refactoring, Management.</a:t>
            </a:r>
          </a:p>
          <a:p>
            <a:pPr>
              <a:defRPr sz="2000">
                <a:solidFill>
                  <a:srgbClr val="323232"/>
                </a:solidFill>
              </a:defRPr>
            </a:pPr>
            <a:r>
              <a:rPr dirty="0"/>
              <a:t>Step 1 – Pick a task in your assigned domain.</a:t>
            </a:r>
          </a:p>
          <a:p>
            <a:pPr>
              <a:defRPr sz="2000">
                <a:solidFill>
                  <a:srgbClr val="323232"/>
                </a:solidFill>
              </a:defRPr>
            </a:pPr>
            <a:r>
              <a:rPr dirty="0"/>
              <a:t>Step 2 – Propose 3 evaluation metrics.</a:t>
            </a:r>
          </a:p>
          <a:p>
            <a:pPr>
              <a:defRPr sz="2000">
                <a:solidFill>
                  <a:srgbClr val="323232"/>
                </a:solidFill>
              </a:defRPr>
            </a:pPr>
            <a:r>
              <a:rPr dirty="0"/>
              <a:t>Step 3 – Address hallucinations in your domain.</a:t>
            </a:r>
            <a:endParaRPr lang="en-US" dirty="0"/>
          </a:p>
          <a:p>
            <a:pPr>
              <a:defRPr sz="2000">
                <a:solidFill>
                  <a:srgbClr val="323232"/>
                </a:solidFill>
              </a:defRPr>
            </a:pPr>
            <a:r>
              <a:rPr lang="en-US" dirty="0"/>
              <a:t>Step 4 – Address non-determinism in your domain.</a:t>
            </a:r>
            <a:endParaRPr dirty="0"/>
          </a:p>
          <a:p>
            <a:pPr>
              <a:defRPr sz="2000">
                <a:solidFill>
                  <a:srgbClr val="323232"/>
                </a:solidFill>
              </a:defRPr>
            </a:pPr>
            <a:r>
              <a:rPr dirty="0"/>
              <a:t>Step </a:t>
            </a:r>
            <a:r>
              <a:rPr lang="en-US" dirty="0"/>
              <a:t>5</a:t>
            </a:r>
            <a:r>
              <a:rPr dirty="0"/>
              <a:t> – Share a 1-sentence summary of task + metrics.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dirty="0"/>
              <a:t>Family</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group of people posing for a photo in front of a rocky mountain&#10;&#10;Description automatically generated with medium confidence">
            <a:extLst>
              <a:ext uri="{FF2B5EF4-FFF2-40B4-BE49-F238E27FC236}">
                <a16:creationId xmlns:a16="http://schemas.microsoft.com/office/drawing/2014/main" id="{E79446E8-26C5-6749-8077-1815D9FB3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2785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7239000" y="2438400"/>
            <a:ext cx="2195830" cy="2311400"/>
          </a:xfrm>
          <a:prstGeom prst="rect">
            <a:avLst/>
          </a:prstGeom>
        </p:spPr>
      </p:pic>
      <p:sp>
        <p:nvSpPr>
          <p:cNvPr id="5" name="Title 4"/>
          <p:cNvSpPr>
            <a:spLocks noGrp="1"/>
          </p:cNvSpPr>
          <p:nvPr>
            <p:ph type="title"/>
          </p:nvPr>
        </p:nvSpPr>
        <p:spPr/>
        <p:txBody>
          <a:bodyPr>
            <a:normAutofit fontScale="90000"/>
          </a:bodyPr>
          <a:lstStyle/>
          <a:p>
            <a:r>
              <a:rPr lang="en-US" b="1" u="sng" dirty="0">
                <a:solidFill>
                  <a:srgbClr val="1F4C7F"/>
                </a:solidFill>
              </a:rPr>
              <a:t>O</a:t>
            </a:r>
            <a:r>
              <a:rPr lang="en-US" b="1" dirty="0">
                <a:solidFill>
                  <a:srgbClr val="1F4C7F"/>
                </a:solidFill>
              </a:rPr>
              <a:t>ccupation: </a:t>
            </a:r>
            <a:br>
              <a:rPr lang="en-US" b="1" dirty="0">
                <a:solidFill>
                  <a:srgbClr val="1F4C7F"/>
                </a:solidFill>
              </a:rPr>
            </a:br>
            <a:r>
              <a:rPr lang="en-US" b="1" dirty="0">
                <a:solidFill>
                  <a:srgbClr val="1F4C7F"/>
                </a:solidFill>
              </a:rPr>
              <a:t>Faculty in Software Engineering</a:t>
            </a:r>
          </a:p>
        </p:txBody>
      </p:sp>
      <p:sp>
        <p:nvSpPr>
          <p:cNvPr id="6" name="Content Placeholder 5"/>
          <p:cNvSpPr>
            <a:spLocks noGrp="1"/>
          </p:cNvSpPr>
          <p:nvPr>
            <p:ph idx="1"/>
          </p:nvPr>
        </p:nvSpPr>
        <p:spPr>
          <a:xfrm>
            <a:off x="457200" y="1384300"/>
            <a:ext cx="8686800" cy="4711700"/>
          </a:xfrm>
        </p:spPr>
        <p:txBody>
          <a:bodyPr>
            <a:normAutofit/>
          </a:bodyPr>
          <a:lstStyle/>
          <a:p>
            <a:pPr marL="0" lvl="2" indent="0">
              <a:buNone/>
            </a:pPr>
            <a:r>
              <a:rPr lang="en-US" b="1" dirty="0"/>
              <a:t>Change is the heart of software development</a:t>
            </a:r>
          </a:p>
          <a:p>
            <a:pPr marL="0" lvl="2" indent="0">
              <a:buNone/>
            </a:pPr>
            <a:endParaRPr lang="en-US" b="1" dirty="0"/>
          </a:p>
          <a:p>
            <a:pPr marL="0" lvl="2" indent="0">
              <a:buNone/>
            </a:pPr>
            <a:r>
              <a:rPr lang="en-US" b="1" dirty="0"/>
              <a:t>Programming is program transformation </a:t>
            </a:r>
          </a:p>
          <a:p>
            <a:pPr marL="0" lvl="2" indent="0">
              <a:buNone/>
            </a:pPr>
            <a:endParaRPr lang="en-US" b="1" dirty="0"/>
          </a:p>
          <a:p>
            <a:pPr marL="0" lvl="2" indent="0">
              <a:buNone/>
            </a:pPr>
            <a:r>
              <a:rPr lang="en-US" b="1" dirty="0"/>
              <a:t>Q1: </a:t>
            </a:r>
            <a:r>
              <a:rPr lang="en-US" b="1" dirty="0">
                <a:solidFill>
                  <a:srgbClr val="FF0000"/>
                </a:solidFill>
              </a:rPr>
              <a:t>Analyze</a:t>
            </a:r>
            <a:r>
              <a:rPr lang="en-US" b="1" dirty="0"/>
              <a:t> what software changes occur in practice?</a:t>
            </a:r>
          </a:p>
          <a:p>
            <a:pPr marL="0" lvl="2" indent="0">
              <a:buNone/>
            </a:pPr>
            <a:r>
              <a:rPr lang="en-US" b="1" dirty="0"/>
              <a:t>Q2: How can we </a:t>
            </a:r>
            <a:r>
              <a:rPr lang="en-US" b="1" dirty="0">
                <a:solidFill>
                  <a:srgbClr val="FF0000"/>
                </a:solidFill>
              </a:rPr>
              <a:t>automate</a:t>
            </a:r>
            <a:r>
              <a:rPr lang="en-US" b="1" dirty="0"/>
              <a:t> them?</a:t>
            </a:r>
          </a:p>
          <a:p>
            <a:pPr marL="0" lvl="2" indent="0">
              <a:buNone/>
            </a:pPr>
            <a:r>
              <a:rPr lang="en-US" b="1" dirty="0"/>
              <a:t>Q3: Can we </a:t>
            </a:r>
            <a:r>
              <a:rPr lang="en-US" b="1" dirty="0">
                <a:solidFill>
                  <a:srgbClr val="FF0000"/>
                </a:solidFill>
              </a:rPr>
              <a:t>represent</a:t>
            </a:r>
            <a:r>
              <a:rPr lang="en-US" b="1" dirty="0"/>
              <a:t> programs as transformations? </a:t>
            </a:r>
            <a:r>
              <a:rPr lang="en-US" b="1" dirty="0">
                <a:solidFill>
                  <a:srgbClr val="FF0000"/>
                </a:solidFill>
              </a:rPr>
              <a:t>Archive</a:t>
            </a:r>
            <a:r>
              <a:rPr lang="en-US" b="1" dirty="0"/>
              <a:t>, </a:t>
            </a:r>
            <a:r>
              <a:rPr lang="en-US" b="1" dirty="0">
                <a:solidFill>
                  <a:srgbClr val="FF0000"/>
                </a:solidFill>
              </a:rPr>
              <a:t>retrieve</a:t>
            </a:r>
            <a:r>
              <a:rPr lang="en-US" b="1" dirty="0"/>
              <a:t>, and </a:t>
            </a:r>
            <a:r>
              <a:rPr lang="en-US" b="1" dirty="0">
                <a:solidFill>
                  <a:srgbClr val="FF0000"/>
                </a:solidFill>
              </a:rPr>
              <a:t>visualize</a:t>
            </a:r>
            <a:r>
              <a:rPr lang="en-US" b="1" dirty="0"/>
              <a:t> them?</a:t>
            </a:r>
          </a:p>
          <a:p>
            <a:pPr marL="0" lvl="2" indent="0">
              <a:buNone/>
            </a:pPr>
            <a:r>
              <a:rPr lang="en-US" b="1" dirty="0"/>
              <a:t>Q4: Can we </a:t>
            </a:r>
            <a:r>
              <a:rPr lang="en-US" b="1" dirty="0">
                <a:solidFill>
                  <a:srgbClr val="FF0000"/>
                </a:solidFill>
              </a:rPr>
              <a:t>infer</a:t>
            </a:r>
            <a:r>
              <a:rPr lang="en-US" b="1" dirty="0"/>
              <a:t> higher-level transformations?</a:t>
            </a:r>
          </a:p>
          <a:p>
            <a:pPr marL="0" lvl="2" indent="0">
              <a:buNone/>
            </a:pPr>
            <a:endParaRPr lang="en-US" b="1" dirty="0"/>
          </a:p>
          <a:p>
            <a:pPr marL="0" lvl="2" indent="0">
              <a:buNone/>
            </a:pPr>
            <a:endParaRPr lang="en-US" b="1" dirty="0"/>
          </a:p>
          <a:p>
            <a:pPr marL="0" lvl="2" indent="0">
              <a:buNone/>
            </a:pPr>
            <a:endParaRPr lang="en-US" dirty="0"/>
          </a:p>
          <a:p>
            <a:pPr marL="0" lvl="2" indent="0">
              <a:buNone/>
            </a:pPr>
            <a:endParaRPr lang="en-US" b="1" dirty="0"/>
          </a:p>
          <a:p>
            <a:pPr marL="0" lvl="2" indent="0">
              <a:buNone/>
            </a:pPr>
            <a:endParaRPr lang="en-US" sz="2400" b="1" dirty="0"/>
          </a:p>
          <a:p>
            <a:pPr marL="0" indent="0">
              <a:buNone/>
            </a:pPr>
            <a:endParaRPr lang="en-US" sz="2400" dirty="0"/>
          </a:p>
        </p:txBody>
      </p:sp>
      <p:sp>
        <p:nvSpPr>
          <p:cNvPr id="2" name="Slide Number Placeholder 1"/>
          <p:cNvSpPr>
            <a:spLocks noGrp="1"/>
          </p:cNvSpPr>
          <p:nvPr>
            <p:ph type="sldNum" sz="quarter" idx="10"/>
          </p:nvPr>
        </p:nvSpPr>
        <p:spPr/>
        <p:txBody>
          <a:bodyPr/>
          <a:lstStyle/>
          <a:p>
            <a:fld id="{9E09538B-8050-9642-BAB9-14094EB459F8}" type="slidenum">
              <a:rPr lang="en-US" smtClean="0"/>
              <a:t>4</a:t>
            </a:fld>
            <a:endParaRPr lang="en-US"/>
          </a:p>
        </p:txBody>
      </p:sp>
      <p:pic>
        <p:nvPicPr>
          <p:cNvPr id="8" name="Picture 7"/>
          <p:cNvPicPr>
            <a:picLocks noChangeAspect="1"/>
          </p:cNvPicPr>
          <p:nvPr/>
        </p:nvPicPr>
        <p:blipFill>
          <a:blip r:embed="rId5"/>
          <a:stretch>
            <a:fillRect/>
          </a:stretch>
        </p:blipFill>
        <p:spPr>
          <a:xfrm>
            <a:off x="3563409" y="6082811"/>
            <a:ext cx="1955800" cy="7747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1047" y="6297326"/>
            <a:ext cx="2264834" cy="381000"/>
          </a:xfrm>
          <a:prstGeom prst="rect">
            <a:avLst/>
          </a:prstGeom>
        </p:spPr>
      </p:pic>
      <p:pic>
        <p:nvPicPr>
          <p:cNvPr id="10" name="Picture 9"/>
          <p:cNvPicPr>
            <a:picLocks noChangeAspect="1"/>
          </p:cNvPicPr>
          <p:nvPr/>
        </p:nvPicPr>
        <p:blipFill>
          <a:blip r:embed="rId7"/>
          <a:stretch>
            <a:fillRect/>
          </a:stretch>
        </p:blipFill>
        <p:spPr>
          <a:xfrm>
            <a:off x="5723467" y="6135077"/>
            <a:ext cx="1409700" cy="722923"/>
          </a:xfrm>
          <a:prstGeom prst="rect">
            <a:avLst/>
          </a:prstGeom>
        </p:spPr>
      </p:pic>
      <p:pic>
        <p:nvPicPr>
          <p:cNvPr id="4" name="Picture 3"/>
          <p:cNvPicPr>
            <a:picLocks noChangeAspect="1"/>
          </p:cNvPicPr>
          <p:nvPr/>
        </p:nvPicPr>
        <p:blipFill>
          <a:blip r:embed="rId8"/>
          <a:stretch>
            <a:fillRect/>
          </a:stretch>
        </p:blipFill>
        <p:spPr>
          <a:xfrm>
            <a:off x="7230533" y="6172200"/>
            <a:ext cx="2286000" cy="685800"/>
          </a:xfrm>
          <a:prstGeom prst="rect">
            <a:avLst/>
          </a:prstGeom>
        </p:spPr>
      </p:pic>
    </p:spTree>
    <p:custDataLst>
      <p:tags r:id="rId1"/>
    </p:custDataLst>
    <p:extLst>
      <p:ext uri="{BB962C8B-B14F-4D97-AF65-F5344CB8AC3E}">
        <p14:creationId xmlns:p14="http://schemas.microsoft.com/office/powerpoint/2010/main" val="1206417856"/>
      </p:ext>
    </p:extLst>
  </p:cSld>
  <p:clrMapOvr>
    <a:masterClrMapping/>
  </p:clrMapOvr>
  <mc:AlternateContent xmlns:mc="http://schemas.openxmlformats.org/markup-compatibility/2006" xmlns:p14="http://schemas.microsoft.com/office/powerpoint/2010/main">
    <mc:Choice Requires="p14">
      <p:transition spd="slow" p14:dur="2000" advTm="196117"/>
    </mc:Choice>
    <mc:Fallback xmlns="">
      <p:transition xmlns:p14="http://schemas.microsoft.com/office/powerpoint/2010/main" spd="slow" advTm="196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57800" y="1676407"/>
            <a:ext cx="990600" cy="533401"/>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32" name="Straight Connector 30"/>
          <p:cNvCxnSpPr>
            <a:cxnSpLocks noChangeShapeType="1"/>
            <a:stCxn id="24" idx="0"/>
          </p:cNvCxnSpPr>
          <p:nvPr/>
        </p:nvCxnSpPr>
        <p:spPr bwMode="auto">
          <a:xfrm flipV="1">
            <a:off x="1739139" y="4038600"/>
            <a:ext cx="1046234" cy="228602"/>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9" name="Straight Connector 8"/>
          <p:cNvCxnSpPr/>
          <p:nvPr/>
        </p:nvCxnSpPr>
        <p:spPr bwMode="auto">
          <a:xfrm>
            <a:off x="8016875" y="152717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81692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831215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52082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8597900"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8740775" y="1536701"/>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TextBox 11"/>
          <p:cNvSpPr txBox="1"/>
          <p:nvPr/>
        </p:nvSpPr>
        <p:spPr>
          <a:xfrm>
            <a:off x="5410200" y="1066800"/>
            <a:ext cx="3403429" cy="830964"/>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Parallelism &amp; Concurrency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               [’08-’13]</a:t>
            </a:r>
          </a:p>
        </p:txBody>
      </p:sp>
      <p:cxnSp>
        <p:nvCxnSpPr>
          <p:cNvPr id="39" name="Straight Connector 26"/>
          <p:cNvCxnSpPr>
            <a:cxnSpLocks noChangeShapeType="1"/>
            <a:stCxn id="19" idx="1"/>
          </p:cNvCxnSpPr>
          <p:nvPr/>
        </p:nvCxnSpPr>
        <p:spPr bwMode="auto">
          <a:xfrm flipH="1" flipV="1">
            <a:off x="1752600" y="1447800"/>
            <a:ext cx="1241849" cy="802577"/>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0" name="TextBox 39"/>
          <p:cNvSpPr txBox="1"/>
          <p:nvPr/>
        </p:nvSpPr>
        <p:spPr>
          <a:xfrm>
            <a:off x="25401" y="1097372"/>
            <a:ext cx="4191000" cy="1569628"/>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Mobile [’13 - ’18]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-add </a:t>
            </a:r>
            <a:r>
              <a:rPr kumimoji="0" lang="en-US" sz="2400" b="1" i="0" u="none" strike="noStrike" kern="1200" cap="none" spc="0" normalizeH="0" baseline="0" noProof="0" dirty="0" err="1">
                <a:ln>
                  <a:noFill/>
                </a:ln>
                <a:solidFill>
                  <a:srgbClr val="C0504D"/>
                </a:solidFill>
                <a:effectLst/>
                <a:uLnTx/>
                <a:uFillTx/>
                <a:latin typeface="Arial" pitchFamily="34" charset="0"/>
                <a:ea typeface="+mn-ea"/>
                <a:cs typeface="+mn-cs"/>
              </a:rPr>
              <a:t>async</a:t>
            </a:r>
            <a:endPar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-fix </a:t>
            </a:r>
            <a:r>
              <a:rPr kumimoji="0" lang="en-US" sz="2400" b="1" i="0" u="none" strike="noStrike" kern="1200" cap="none" spc="0" normalizeH="0" baseline="0" noProof="0" dirty="0" err="1">
                <a:ln>
                  <a:noFill/>
                </a:ln>
                <a:solidFill>
                  <a:srgbClr val="C0504D"/>
                </a:solidFill>
                <a:effectLst/>
                <a:uLnTx/>
                <a:uFillTx/>
                <a:latin typeface="Arial" pitchFamily="34" charset="0"/>
                <a:ea typeface="+mn-ea"/>
                <a:cs typeface="+mn-cs"/>
              </a:rPr>
              <a:t>async</a:t>
            </a:r>
            <a:endPar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Narrow"/>
                <a:ea typeface="+mn-ea"/>
                <a:cs typeface="Arial Narrow"/>
              </a:rPr>
              <a:t>-privacy</a:t>
            </a:r>
            <a:endParaRPr kumimoji="0" lang="en-US" sz="2400" b="1" i="0" u="none" strike="noStrike" kern="1200" cap="none" spc="0" normalizeH="0" baseline="0" noProof="0" dirty="0">
              <a:ln>
                <a:noFill/>
              </a:ln>
              <a:solidFill>
                <a:srgbClr val="000000"/>
              </a:solidFill>
              <a:effectLst/>
              <a:uLnTx/>
              <a:uFillTx/>
              <a:latin typeface="Arial Narrow"/>
              <a:ea typeface="+mn-ea"/>
              <a:cs typeface="Arial Narrow"/>
            </a:endParaRPr>
          </a:p>
        </p:txBody>
      </p:sp>
      <p:sp>
        <p:nvSpPr>
          <p:cNvPr id="24" name="TextBox 23"/>
          <p:cNvSpPr txBox="1"/>
          <p:nvPr/>
        </p:nvSpPr>
        <p:spPr>
          <a:xfrm>
            <a:off x="25401" y="4267202"/>
            <a:ext cx="3427475" cy="1200296"/>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Library migration [’02-’07]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 </a:t>
            </a: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upgrade APIs</a:t>
            </a:r>
            <a:endParaRPr kumimoji="0" lang="en-US" sz="2400" b="1" i="0" u="none" strike="noStrike" kern="1200" cap="none" spc="0" normalizeH="0" baseline="0" noProof="0" dirty="0">
              <a:ln>
                <a:noFill/>
              </a:ln>
              <a:solidFill>
                <a:srgbClr val="000000"/>
              </a:solidFill>
              <a:effectLst/>
              <a:uLnTx/>
              <a:uFillTx/>
              <a:latin typeface="Arial Narrow"/>
              <a:ea typeface="+mn-ea"/>
              <a:cs typeface="Arial Narrow"/>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programs</a:t>
            </a:r>
          </a:p>
        </p:txBody>
      </p:sp>
      <p:sp>
        <p:nvSpPr>
          <p:cNvPr id="41" name="Title 4"/>
          <p:cNvSpPr>
            <a:spLocks noGrp="1"/>
          </p:cNvSpPr>
          <p:nvPr>
            <p:ph type="title"/>
          </p:nvPr>
        </p:nvSpPr>
        <p:spPr>
          <a:xfrm>
            <a:off x="-152400" y="41801"/>
            <a:ext cx="8839200" cy="1143000"/>
          </a:xfrm>
        </p:spPr>
        <p:txBody>
          <a:bodyPr>
            <a:normAutofit fontScale="90000"/>
          </a:bodyPr>
          <a:lstStyle/>
          <a:p>
            <a:r>
              <a:rPr lang="en-US" b="1" dirty="0">
                <a:solidFill>
                  <a:srgbClr val="1F4C7F"/>
                </a:solidFill>
              </a:rPr>
              <a:t>  Work in Your Strength Zone but Reinvent Yourself</a:t>
            </a:r>
          </a:p>
        </p:txBody>
      </p:sp>
      <p:sp>
        <p:nvSpPr>
          <p:cNvPr id="49" name="TextBox 48"/>
          <p:cNvSpPr txBox="1"/>
          <p:nvPr/>
        </p:nvSpPr>
        <p:spPr>
          <a:xfrm>
            <a:off x="5718643" y="1821391"/>
            <a:ext cx="3044357" cy="110796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make thread-safe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improve throughput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improve scalability</a:t>
            </a:r>
          </a:p>
        </p:txBody>
      </p:sp>
      <p:sp>
        <p:nvSpPr>
          <p:cNvPr id="53" name="TextBox 52"/>
          <p:cNvSpPr txBox="1"/>
          <p:nvPr/>
        </p:nvSpPr>
        <p:spPr>
          <a:xfrm>
            <a:off x="0" y="5029200"/>
            <a:ext cx="3187700" cy="430855"/>
          </a:xfrm>
          <a:prstGeom prst="rect">
            <a:avLst/>
          </a:prstGeom>
          <a:solidFill>
            <a:schemeClr val="bg1"/>
          </a:solid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endParaRPr>
          </a:p>
        </p:txBody>
      </p:sp>
      <p:sp>
        <p:nvSpPr>
          <p:cNvPr id="2" name="TextBox 1"/>
          <p:cNvSpPr txBox="1"/>
          <p:nvPr/>
        </p:nvSpPr>
        <p:spPr>
          <a:xfrm>
            <a:off x="-76200" y="5638800"/>
            <a:ext cx="96774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rial" pitchFamily="34" charset="0"/>
                <a:ea typeface="+mn-ea"/>
                <a:cs typeface="+mn-cs"/>
              </a:rPr>
              <a:t>Principles for changing between different programming models</a:t>
            </a:r>
          </a:p>
        </p:txBody>
      </p:sp>
      <p:sp>
        <p:nvSpPr>
          <p:cNvPr id="3" name="Slide Number Placeholder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09538B-8050-9642-BAB9-14094EB459F8}" type="slidenum">
              <a:rPr kumimoji="0" lang="en-US" sz="1200" b="0" i="0" u="none" strike="noStrike" kern="1200" cap="none" spc="0" normalizeH="0" baseline="0" noProof="0" smtClean="0">
                <a:ln>
                  <a:noFill/>
                </a:ln>
                <a:solidFill>
                  <a:srgbClr val="000000">
                    <a:tint val="75000"/>
                  </a:srgb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tint val="75000"/>
                </a:srgbClr>
              </a:solidFill>
              <a:effectLst/>
              <a:uLnTx/>
              <a:uFillTx/>
              <a:latin typeface="Arial" pitchFamily="34" charset="0"/>
              <a:ea typeface="+mn-ea"/>
              <a:cs typeface="+mn-cs"/>
            </a:endParaRPr>
          </a:p>
        </p:txBody>
      </p:sp>
      <p:sp>
        <p:nvSpPr>
          <p:cNvPr id="20" name="TextBox 19"/>
          <p:cNvSpPr txBox="1"/>
          <p:nvPr/>
        </p:nvSpPr>
        <p:spPr>
          <a:xfrm>
            <a:off x="5274129" y="4590496"/>
            <a:ext cx="4191000" cy="1200296"/>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IoT and ML [’19–’24]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-from deterministic to probabilistic</a:t>
            </a:r>
          </a:p>
        </p:txBody>
      </p:sp>
      <p:cxnSp>
        <p:nvCxnSpPr>
          <p:cNvPr id="21" name="Straight Connector 30"/>
          <p:cNvCxnSpPr>
            <a:cxnSpLocks noChangeShapeType="1"/>
          </p:cNvCxnSpPr>
          <p:nvPr/>
        </p:nvCxnSpPr>
        <p:spPr bwMode="auto">
          <a:xfrm>
            <a:off x="5445911" y="4206294"/>
            <a:ext cx="1028701" cy="372935"/>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pic>
        <p:nvPicPr>
          <p:cNvPr id="22" name="Picture 21">
            <a:extLst>
              <a:ext uri="{FF2B5EF4-FFF2-40B4-BE49-F238E27FC236}">
                <a16:creationId xmlns:a16="http://schemas.microsoft.com/office/drawing/2014/main" id="{4DB8CD2C-0F70-C549-AA1C-585179D1011A}"/>
              </a:ext>
            </a:extLst>
          </p:cNvPr>
          <p:cNvPicPr>
            <a:picLocks noChangeAspect="1"/>
          </p:cNvPicPr>
          <p:nvPr/>
        </p:nvPicPr>
        <p:blipFill>
          <a:blip r:embed="rId4"/>
          <a:stretch>
            <a:fillRect/>
          </a:stretch>
        </p:blipFill>
        <p:spPr>
          <a:xfrm>
            <a:off x="8131481" y="15856"/>
            <a:ext cx="1076350" cy="1076350"/>
          </a:xfrm>
          <a:prstGeom prst="rect">
            <a:avLst/>
          </a:prstGeom>
        </p:spPr>
      </p:pic>
      <p:sp>
        <p:nvSpPr>
          <p:cNvPr id="4" name="TextBox 3">
            <a:extLst>
              <a:ext uri="{FF2B5EF4-FFF2-40B4-BE49-F238E27FC236}">
                <a16:creationId xmlns:a16="http://schemas.microsoft.com/office/drawing/2014/main" id="{17F6EAE4-4649-0843-7E10-815D20975D62}"/>
              </a:ext>
            </a:extLst>
          </p:cNvPr>
          <p:cNvSpPr txBox="1"/>
          <p:nvPr/>
        </p:nvSpPr>
        <p:spPr>
          <a:xfrm>
            <a:off x="5718643" y="3556883"/>
            <a:ext cx="4191000" cy="830964"/>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400" b="1" dirty="0">
                <a:solidFill>
                  <a:srgbClr val="000000"/>
                </a:solidFill>
                <a:latin typeface="Arial Narrow"/>
                <a:cs typeface="Arial Narrow"/>
              </a:rPr>
              <a:t>GenAI </a:t>
            </a: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[’23– TBD]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rPr>
              <a:t>- </a:t>
            </a:r>
            <a:r>
              <a:rPr lang="en-US" sz="2400" b="1" dirty="0">
                <a:solidFill>
                  <a:srgbClr val="C0504D"/>
                </a:solidFill>
                <a:latin typeface="Arial" pitchFamily="34" charset="0"/>
              </a:rPr>
              <a:t>LLM+IDE</a:t>
            </a:r>
            <a:endParaRPr kumimoji="0" lang="en-US" sz="2400" b="1" i="0" u="none" strike="noStrike" kern="1200" cap="none" spc="0" normalizeH="0" baseline="0" noProof="0" dirty="0">
              <a:ln>
                <a:noFill/>
              </a:ln>
              <a:solidFill>
                <a:srgbClr val="C0504D"/>
              </a:solidFill>
              <a:effectLst/>
              <a:uLnTx/>
              <a:uFillTx/>
              <a:latin typeface="Arial" pitchFamily="34" charset="0"/>
              <a:ea typeface="+mn-ea"/>
              <a:cs typeface="+mn-cs"/>
            </a:endParaRPr>
          </a:p>
        </p:txBody>
      </p:sp>
      <p:cxnSp>
        <p:nvCxnSpPr>
          <p:cNvPr id="5" name="Straight Connector 30">
            <a:extLst>
              <a:ext uri="{FF2B5EF4-FFF2-40B4-BE49-F238E27FC236}">
                <a16:creationId xmlns:a16="http://schemas.microsoft.com/office/drawing/2014/main" id="{DBE7429E-C190-82A3-355A-5BFB46912D75}"/>
              </a:ext>
            </a:extLst>
          </p:cNvPr>
          <p:cNvCxnSpPr>
            <a:cxnSpLocks noChangeShapeType="1"/>
          </p:cNvCxnSpPr>
          <p:nvPr/>
        </p:nvCxnSpPr>
        <p:spPr bwMode="auto">
          <a:xfrm>
            <a:off x="5890425" y="3172681"/>
            <a:ext cx="1028701" cy="372935"/>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Tree>
    <p:custDataLst>
      <p:tags r:id="rId1"/>
    </p:custDataLst>
    <p:extLst>
      <p:ext uri="{BB962C8B-B14F-4D97-AF65-F5344CB8AC3E}">
        <p14:creationId xmlns:p14="http://schemas.microsoft.com/office/powerpoint/2010/main" val="964218057"/>
      </p:ext>
    </p:extLst>
  </p:cSld>
  <p:clrMapOvr>
    <a:masterClrMapping/>
  </p:clrMapOvr>
  <mc:AlternateContent xmlns:mc="http://schemas.openxmlformats.org/markup-compatibility/2006" xmlns:p14="http://schemas.microsoft.com/office/powerpoint/2010/main">
    <mc:Choice Requires="p14">
      <p:transition spd="slow" p14:dur="2000" advTm="269547"/>
    </mc:Choice>
    <mc:Fallback xmlns="">
      <p:transition spd="slow" advTm="2695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p:bldP spid="24" grpId="0"/>
      <p:bldP spid="49" grpId="0"/>
      <p:bldP spid="2" grpId="0"/>
      <p:bldP spid="20"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340703" y="4272496"/>
            <a:ext cx="825500" cy="825500"/>
          </a:xfrm>
          <a:prstGeom prst="rect">
            <a:avLst/>
          </a:prstGeom>
        </p:spPr>
      </p:pic>
      <p:pic>
        <p:nvPicPr>
          <p:cNvPr id="45" name="Picture 44"/>
          <p:cNvPicPr>
            <a:picLocks noChangeAspect="1"/>
          </p:cNvPicPr>
          <p:nvPr/>
        </p:nvPicPr>
        <p:blipFill>
          <a:blip r:embed="rId5"/>
          <a:stretch>
            <a:fillRect/>
          </a:stretch>
        </p:blipFill>
        <p:spPr>
          <a:xfrm>
            <a:off x="6781800" y="1642540"/>
            <a:ext cx="990600" cy="472440"/>
          </a:xfrm>
          <a:prstGeom prst="rect">
            <a:avLst/>
          </a:prstGeom>
        </p:spPr>
      </p:pic>
      <p:pic>
        <p:nvPicPr>
          <p:cNvPr id="4" name="Picture 3"/>
          <p:cNvPicPr>
            <a:picLocks noChangeAspect="1"/>
          </p:cNvPicPr>
          <p:nvPr/>
        </p:nvPicPr>
        <p:blipFill>
          <a:blip r:embed="rId6"/>
          <a:stretch>
            <a:fillRect/>
          </a:stretch>
        </p:blipFill>
        <p:spPr>
          <a:xfrm>
            <a:off x="7772400" y="1066800"/>
            <a:ext cx="1371600" cy="912737"/>
          </a:xfrm>
          <a:prstGeom prst="rect">
            <a:avLst/>
          </a:prstGeom>
        </p:spPr>
      </p:pic>
      <p:pic>
        <p:nvPicPr>
          <p:cNvPr id="32" name="Picture 31"/>
          <p:cNvPicPr>
            <a:picLocks noChangeAspect="1"/>
          </p:cNvPicPr>
          <p:nvPr/>
        </p:nvPicPr>
        <p:blipFill>
          <a:blip r:embed="rId7"/>
          <a:stretch>
            <a:fillRect/>
          </a:stretch>
        </p:blipFill>
        <p:spPr>
          <a:xfrm>
            <a:off x="0" y="1752600"/>
            <a:ext cx="1955800" cy="774700"/>
          </a:xfrm>
          <a:prstGeom prst="rect">
            <a:avLst/>
          </a:prstGeom>
        </p:spPr>
      </p:pic>
      <p:sp>
        <p:nvSpPr>
          <p:cNvPr id="19" name="Oval 18"/>
          <p:cNvSpPr>
            <a:spLocks noChangeArrowheads="1"/>
          </p:cNvSpPr>
          <p:nvPr/>
        </p:nvSpPr>
        <p:spPr bwMode="auto">
          <a:xfrm>
            <a:off x="2514602" y="1828807"/>
            <a:ext cx="3276600" cy="2878659"/>
          </a:xfrm>
          <a:prstGeom prst="ellipse">
            <a:avLst/>
          </a:prstGeom>
          <a:solidFill>
            <a:srgbClr val="FF6600">
              <a:alpha val="34117"/>
            </a:srgbClr>
          </a:solidFill>
          <a:ln w="28575">
            <a:solidFill>
              <a:srgbClr val="FF0000"/>
            </a:solidFill>
            <a:round/>
            <a:headEnd/>
            <a:tailEnd/>
          </a:ln>
          <a:effectLst>
            <a:outerShdw blurRad="50800" dist="76201" dir="2700000" algn="tl" rotWithShape="0">
              <a:srgbClr val="808080">
                <a:alpha val="42999"/>
              </a:srgbClr>
            </a:outerShdw>
          </a:effectLst>
        </p:spPr>
        <p:txBody>
          <a:bodyPr lIns="0" tIns="45704" rIns="0" bIns="45704" anchor="ctr"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Black" charset="0"/>
                <a:ea typeface="Arial Black" charset="0"/>
                <a:cs typeface="Arial Black" charset="0"/>
              </a:rPr>
              <a:t>Refactoring</a:t>
            </a:r>
          </a:p>
        </p:txBody>
      </p:sp>
      <p:cxnSp>
        <p:nvCxnSpPr>
          <p:cNvPr id="31" name="Straight Connector 26"/>
          <p:cNvCxnSpPr>
            <a:cxnSpLocks noChangeShapeType="1"/>
          </p:cNvCxnSpPr>
          <p:nvPr/>
        </p:nvCxnSpPr>
        <p:spPr bwMode="auto">
          <a:xfrm flipV="1">
            <a:off x="5266268" y="1532465"/>
            <a:ext cx="756484" cy="681368"/>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cxnSp>
        <p:nvCxnSpPr>
          <p:cNvPr id="9" name="Straight Connector 8"/>
          <p:cNvCxnSpPr/>
          <p:nvPr/>
        </p:nvCxnSpPr>
        <p:spPr bwMode="auto">
          <a:xfrm>
            <a:off x="2462851" y="1747304"/>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26152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4" name="Straight Connector 33"/>
          <p:cNvCxnSpPr/>
          <p:nvPr/>
        </p:nvCxnSpPr>
        <p:spPr bwMode="auto">
          <a:xfrm>
            <a:off x="275812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8455025" y="1486959"/>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6" name="Straight Connector 35"/>
          <p:cNvCxnSpPr/>
          <p:nvPr/>
        </p:nvCxnSpPr>
        <p:spPr bwMode="auto">
          <a:xfrm>
            <a:off x="3043876"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3186751" y="1756830"/>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cxnSp>
        <p:nvCxnSpPr>
          <p:cNvPr id="38" name="Straight Connector 37"/>
          <p:cNvCxnSpPr/>
          <p:nvPr/>
        </p:nvCxnSpPr>
        <p:spPr bwMode="auto">
          <a:xfrm>
            <a:off x="3361376" y="1772705"/>
            <a:ext cx="0" cy="381000"/>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0" name="TextBox 9"/>
          <p:cNvSpPr txBox="1"/>
          <p:nvPr/>
        </p:nvSpPr>
        <p:spPr>
          <a:xfrm>
            <a:off x="6019800" y="4267200"/>
            <a:ext cx="1965352" cy="46166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Understanding</a:t>
            </a:r>
          </a:p>
        </p:txBody>
      </p:sp>
      <p:sp>
        <p:nvSpPr>
          <p:cNvPr id="12" name="TextBox 11"/>
          <p:cNvSpPr txBox="1"/>
          <p:nvPr/>
        </p:nvSpPr>
        <p:spPr>
          <a:xfrm>
            <a:off x="5410200" y="1066800"/>
            <a:ext cx="1208167" cy="46163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Inferring</a:t>
            </a:r>
          </a:p>
        </p:txBody>
      </p:sp>
      <p:cxnSp>
        <p:nvCxnSpPr>
          <p:cNvPr id="39" name="Straight Connector 26"/>
          <p:cNvCxnSpPr>
            <a:cxnSpLocks noChangeShapeType="1"/>
            <a:stCxn id="19" idx="1"/>
            <a:endCxn id="40" idx="2"/>
          </p:cNvCxnSpPr>
          <p:nvPr/>
        </p:nvCxnSpPr>
        <p:spPr bwMode="auto">
          <a:xfrm flipH="1" flipV="1">
            <a:off x="1875367" y="1494606"/>
            <a:ext cx="1119082" cy="755771"/>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0" name="TextBox 39"/>
          <p:cNvSpPr txBox="1"/>
          <p:nvPr/>
        </p:nvSpPr>
        <p:spPr>
          <a:xfrm>
            <a:off x="8467" y="1032941"/>
            <a:ext cx="3733800" cy="461665"/>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Automating</a:t>
            </a:r>
          </a:p>
        </p:txBody>
      </p:sp>
      <p:cxnSp>
        <p:nvCxnSpPr>
          <p:cNvPr id="43" name="Straight Connector 26"/>
          <p:cNvCxnSpPr>
            <a:cxnSpLocks noChangeShapeType="1"/>
          </p:cNvCxnSpPr>
          <p:nvPr/>
        </p:nvCxnSpPr>
        <p:spPr bwMode="auto">
          <a:xfrm flipH="1" flipV="1">
            <a:off x="5334000" y="4343401"/>
            <a:ext cx="609600" cy="76199"/>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1" name="Title 4"/>
          <p:cNvSpPr>
            <a:spLocks noGrp="1"/>
          </p:cNvSpPr>
          <p:nvPr>
            <p:ph type="title"/>
          </p:nvPr>
        </p:nvSpPr>
        <p:spPr>
          <a:xfrm>
            <a:off x="-152400" y="41801"/>
            <a:ext cx="8839200" cy="1143000"/>
          </a:xfrm>
        </p:spPr>
        <p:txBody>
          <a:bodyPr>
            <a:normAutofit fontScale="90000"/>
          </a:bodyPr>
          <a:lstStyle/>
          <a:p>
            <a:r>
              <a:rPr lang="en-US" b="1" dirty="0">
                <a:solidFill>
                  <a:srgbClr val="1F4C7F"/>
                </a:solidFill>
              </a:rPr>
              <a:t>My dream: Practical Impact on SW Development</a:t>
            </a:r>
          </a:p>
        </p:txBody>
      </p:sp>
      <p:sp>
        <p:nvSpPr>
          <p:cNvPr id="44" name="TextBox 43"/>
          <p:cNvSpPr txBox="1"/>
          <p:nvPr/>
        </p:nvSpPr>
        <p:spPr>
          <a:xfrm>
            <a:off x="3657607" y="5334000"/>
            <a:ext cx="1063663" cy="46166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Narrow"/>
                <a:ea typeface="+mn-ea"/>
                <a:cs typeface="Arial Narrow"/>
              </a:rPr>
              <a:t>Testing</a:t>
            </a:r>
          </a:p>
        </p:txBody>
      </p:sp>
      <p:cxnSp>
        <p:nvCxnSpPr>
          <p:cNvPr id="47" name="Straight Connector 26"/>
          <p:cNvCxnSpPr>
            <a:cxnSpLocks noChangeShapeType="1"/>
            <a:stCxn id="44" idx="0"/>
          </p:cNvCxnSpPr>
          <p:nvPr/>
        </p:nvCxnSpPr>
        <p:spPr bwMode="auto">
          <a:xfrm flipV="1">
            <a:off x="4189432" y="4665138"/>
            <a:ext cx="450288" cy="668862"/>
          </a:xfrm>
          <a:prstGeom prst="line">
            <a:avLst/>
          </a:prstGeom>
          <a:noFill/>
          <a:ln w="76200">
            <a:solidFill>
              <a:srgbClr val="FF6600"/>
            </a:solidFill>
            <a:round/>
            <a:headEnd type="oval" w="med" len="med"/>
            <a:tailEnd type="oval" w="med" len="med"/>
          </a:ln>
          <a:extLst>
            <a:ext uri="{909E8E84-426E-40dd-AFC4-6F175D3DCCD1}">
              <a14:hiddenFill xmlns:a14="http://schemas.microsoft.com/office/drawing/2010/main" xmlns="">
                <a:noFill/>
              </a14:hiddenFill>
            </a:ext>
          </a:extLst>
        </p:spPr>
      </p:cxnSp>
      <p:sp>
        <p:nvSpPr>
          <p:cNvPr id="49" name="TextBox 48"/>
          <p:cNvSpPr txBox="1"/>
          <p:nvPr/>
        </p:nvSpPr>
        <p:spPr>
          <a:xfrm>
            <a:off x="-135458" y="1498608"/>
            <a:ext cx="2574677" cy="430855"/>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-ship with official</a:t>
            </a:r>
          </a:p>
        </p:txBody>
      </p:sp>
      <p:sp>
        <p:nvSpPr>
          <p:cNvPr id="50" name="TextBox 49"/>
          <p:cNvSpPr txBox="1"/>
          <p:nvPr/>
        </p:nvSpPr>
        <p:spPr>
          <a:xfrm>
            <a:off x="6019801" y="4639735"/>
            <a:ext cx="3276600" cy="1938960"/>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shaped APIs in Java and .NET official </a:t>
            </a:r>
            <a:r>
              <a:rPr kumimoji="0" lang="en-US" sz="2000" b="1" i="0" u="none" strike="noStrike" kern="1200" cap="none" spc="0" normalizeH="0" baseline="0" noProof="0" dirty="0" err="1">
                <a:ln>
                  <a:noFill/>
                </a:ln>
                <a:solidFill>
                  <a:srgbClr val="333399"/>
                </a:solidFill>
                <a:effectLst/>
                <a:uLnTx/>
                <a:uFillTx/>
                <a:latin typeface="Arial" pitchFamily="34" charset="0"/>
                <a:ea typeface="+mn-ea"/>
                <a:cs typeface="+mn-cs"/>
              </a:rPr>
              <a:t>concurency</a:t>
            </a: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libraries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a:t>
            </a:r>
            <a:r>
              <a:rPr kumimoji="0" lang="en-US" sz="2000" b="1" i="0" u="none" strike="noStrike" kern="1200" cap="none" spc="0" normalizeH="0" baseline="0" noProof="0" dirty="0" err="1">
                <a:ln>
                  <a:noFill/>
                </a:ln>
                <a:solidFill>
                  <a:srgbClr val="333399"/>
                </a:solidFill>
                <a:effectLst/>
                <a:uLnTx/>
                <a:uFillTx/>
                <a:latin typeface="Arial" pitchFamily="34" charset="0"/>
                <a:ea typeface="+mn-ea"/>
                <a:cs typeface="+mn-cs"/>
              </a:rPr>
              <a:t>learnparallelism.net</a:t>
            </a:r>
            <a:r>
              <a:rPr kumimoji="0" lang="en-US" sz="2000" b="1" i="0" u="none" strike="noStrike" kern="1200" cap="none" spc="0" normalizeH="0" baseline="0" noProof="0" dirty="0">
                <a:ln>
                  <a:noFill/>
                </a:ln>
                <a:solidFill>
                  <a:srgbClr val="333399"/>
                </a:solidFill>
                <a:effectLst/>
                <a:uLnTx/>
                <a:uFillTx/>
                <a:latin typeface="Arial" pitchFamily="34" charset="0"/>
                <a:ea typeface="+mn-ea"/>
                <a:cs typeface="+mn-cs"/>
              </a:rPr>
              <a:t> 150,000+ visitors </a:t>
            </a:r>
          </a:p>
        </p:txBody>
      </p:sp>
      <p:sp>
        <p:nvSpPr>
          <p:cNvPr id="52" name="TextBox 51"/>
          <p:cNvSpPr txBox="1"/>
          <p:nvPr/>
        </p:nvSpPr>
        <p:spPr>
          <a:xfrm>
            <a:off x="16933" y="6388108"/>
            <a:ext cx="2743200" cy="430887"/>
          </a:xfrm>
          <a:prstGeom prst="rect">
            <a:avLst/>
          </a:prstGeom>
          <a:solidFill>
            <a:schemeClr val="bg1"/>
          </a:solid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endParaRPr>
          </a:p>
        </p:txBody>
      </p:sp>
      <p:sp>
        <p:nvSpPr>
          <p:cNvPr id="54" name="TextBox 53"/>
          <p:cNvSpPr txBox="1"/>
          <p:nvPr/>
        </p:nvSpPr>
        <p:spPr>
          <a:xfrm>
            <a:off x="6477000" y="1278473"/>
            <a:ext cx="1814895" cy="1446550"/>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used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dozen labs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endParaRPr>
          </a:p>
        </p:txBody>
      </p:sp>
      <p:sp>
        <p:nvSpPr>
          <p:cNvPr id="56" name="TextBox 55"/>
          <p:cNvSpPr txBox="1"/>
          <p:nvPr/>
        </p:nvSpPr>
        <p:spPr>
          <a:xfrm>
            <a:off x="-55964" y="3950834"/>
            <a:ext cx="2746198" cy="769409"/>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first open-source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refactoring</a:t>
            </a:r>
          </a:p>
        </p:txBody>
      </p:sp>
      <p:sp>
        <p:nvSpPr>
          <p:cNvPr id="57" name="TextBox 56"/>
          <p:cNvSpPr txBox="1"/>
          <p:nvPr/>
        </p:nvSpPr>
        <p:spPr>
          <a:xfrm>
            <a:off x="6061105" y="2895600"/>
            <a:ext cx="3230305" cy="1107963"/>
          </a:xfrm>
          <a:prstGeom prst="rect">
            <a:avLst/>
          </a:prstGeom>
          <a:noFill/>
        </p:spPr>
        <p:txBody>
          <a:bodyPr wrap="non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founded Workshop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on Refactoring Tools,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err="1">
                <a:ln>
                  <a:noFill/>
                </a:ln>
                <a:solidFill>
                  <a:srgbClr val="C0504D"/>
                </a:solidFill>
                <a:effectLst/>
                <a:uLnTx/>
                <a:uFillTx/>
                <a:latin typeface="Arial" pitchFamily="34" charset="0"/>
                <a:ea typeface="+mn-ea"/>
                <a:cs typeface="+mn-cs"/>
              </a:rPr>
              <a:t>HotSwUp</a:t>
            </a: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a:t>
            </a:r>
            <a:r>
              <a:rPr kumimoji="0" lang="en-US" sz="2200" b="1" i="0" u="none" strike="noStrike" kern="1200" cap="none" spc="0" normalizeH="0" baseline="0" noProof="0" dirty="0" err="1">
                <a:ln>
                  <a:noFill/>
                </a:ln>
                <a:solidFill>
                  <a:srgbClr val="C0504D"/>
                </a:solidFill>
                <a:effectLst/>
                <a:uLnTx/>
                <a:uFillTx/>
                <a:latin typeface="Arial" pitchFamily="34" charset="0"/>
                <a:ea typeface="+mn-ea"/>
                <a:cs typeface="+mn-cs"/>
              </a:rPr>
              <a:t>Dagstuhl</a:t>
            </a:r>
            <a:r>
              <a:rPr kumimoji="0" lang="en-US" sz="2200" b="1" i="0" u="none" strike="noStrike" kern="1200" cap="none" spc="0" normalizeH="0" baseline="0" noProof="0" dirty="0">
                <a:ln>
                  <a:noFill/>
                </a:ln>
                <a:solidFill>
                  <a:srgbClr val="C0504D"/>
                </a:solidFill>
                <a:effectLst/>
                <a:uLnTx/>
                <a:uFillTx/>
                <a:latin typeface="Arial" pitchFamily="34" charset="0"/>
                <a:ea typeface="+mn-ea"/>
                <a:cs typeface="+mn-cs"/>
              </a:rPr>
              <a:t> S.</a:t>
            </a:r>
          </a:p>
        </p:txBody>
      </p:sp>
      <p:pic>
        <p:nvPicPr>
          <p:cNvPr id="5" name="Picture 4"/>
          <p:cNvPicPr>
            <a:picLocks noChangeAspect="1"/>
          </p:cNvPicPr>
          <p:nvPr/>
        </p:nvPicPr>
        <p:blipFill>
          <a:blip r:embed="rId8"/>
          <a:stretch>
            <a:fillRect/>
          </a:stretch>
        </p:blipFill>
        <p:spPr>
          <a:xfrm>
            <a:off x="3352801" y="5731942"/>
            <a:ext cx="1778000" cy="366376"/>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800" y="2286000"/>
            <a:ext cx="2264834" cy="381000"/>
          </a:xfrm>
          <a:prstGeom prst="rect">
            <a:avLst/>
          </a:prstGeom>
        </p:spPr>
      </p:pic>
      <p:pic>
        <p:nvPicPr>
          <p:cNvPr id="46" name="Picture 45"/>
          <p:cNvPicPr>
            <a:picLocks noChangeAspect="1"/>
          </p:cNvPicPr>
          <p:nvPr/>
        </p:nvPicPr>
        <p:blipFill>
          <a:blip r:embed="rId10"/>
          <a:stretch>
            <a:fillRect/>
          </a:stretch>
        </p:blipFill>
        <p:spPr>
          <a:xfrm>
            <a:off x="2438400" y="1143000"/>
            <a:ext cx="1409700" cy="722923"/>
          </a:xfrm>
          <a:prstGeom prst="rect">
            <a:avLst/>
          </a:prstGeom>
        </p:spPr>
      </p:pic>
      <p:sp>
        <p:nvSpPr>
          <p:cNvPr id="48" name="TextBox 47"/>
          <p:cNvSpPr txBox="1"/>
          <p:nvPr/>
        </p:nvSpPr>
        <p:spPr>
          <a:xfrm>
            <a:off x="0" y="2730500"/>
            <a:ext cx="2743200" cy="769409"/>
          </a:xfrm>
          <a:prstGeom prst="rect">
            <a:avLst/>
          </a:prstGeom>
          <a:noFill/>
        </p:spPr>
        <p:txBody>
          <a:bodyPr wrap="square" lIns="91407" tIns="45704" rIns="91407" bIns="4570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 hundreds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333399"/>
                </a:solidFill>
                <a:effectLst/>
                <a:uLnTx/>
                <a:uFillTx/>
                <a:latin typeface="Arial" pitchFamily="34" charset="0"/>
                <a:ea typeface="+mn-ea"/>
                <a:cs typeface="+mn-cs"/>
              </a:rPr>
              <a:t>accepted patches</a:t>
            </a:r>
          </a:p>
        </p:txBody>
      </p:sp>
      <p:pic>
        <p:nvPicPr>
          <p:cNvPr id="53" name="Picture 52"/>
          <p:cNvPicPr>
            <a:picLocks noChangeAspect="1"/>
          </p:cNvPicPr>
          <p:nvPr/>
        </p:nvPicPr>
        <p:blipFill>
          <a:blip r:embed="rId11"/>
          <a:stretch>
            <a:fillRect/>
          </a:stretch>
        </p:blipFill>
        <p:spPr>
          <a:xfrm>
            <a:off x="533400" y="3492500"/>
            <a:ext cx="1563766" cy="469900"/>
          </a:xfrm>
          <a:prstGeom prst="rect">
            <a:avLst/>
          </a:prstGeom>
        </p:spPr>
      </p:pic>
      <p:sp>
        <p:nvSpPr>
          <p:cNvPr id="3" name="Slide Number Placeholder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09538B-8050-9642-BAB9-14094EB459F8}" type="slidenum">
              <a:rPr kumimoji="0" lang="en-US" sz="1200" b="0" i="0" u="none" strike="noStrike" kern="1200" cap="none" spc="0" normalizeH="0" baseline="0" noProof="0" smtClean="0">
                <a:ln>
                  <a:noFill/>
                </a:ln>
                <a:solidFill>
                  <a:srgbClr val="000000">
                    <a:tint val="75000"/>
                  </a:srgb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tint val="75000"/>
                </a:srgbClr>
              </a:solidFill>
              <a:effectLst/>
              <a:uLnTx/>
              <a:uFillTx/>
              <a:latin typeface="Arial" pitchFamily="34" charset="0"/>
              <a:ea typeface="+mn-ea"/>
              <a:cs typeface="+mn-cs"/>
            </a:endParaRPr>
          </a:p>
        </p:txBody>
      </p:sp>
      <p:pic>
        <p:nvPicPr>
          <p:cNvPr id="51" name="Picture 50">
            <a:extLst>
              <a:ext uri="{FF2B5EF4-FFF2-40B4-BE49-F238E27FC236}">
                <a16:creationId xmlns:a16="http://schemas.microsoft.com/office/drawing/2014/main" id="{E1A07599-8EAF-F14B-9973-9CCF65D20C36}"/>
              </a:ext>
            </a:extLst>
          </p:cNvPr>
          <p:cNvPicPr>
            <a:picLocks noChangeAspect="1"/>
          </p:cNvPicPr>
          <p:nvPr/>
        </p:nvPicPr>
        <p:blipFill>
          <a:blip r:embed="rId6"/>
          <a:stretch>
            <a:fillRect/>
          </a:stretch>
        </p:blipFill>
        <p:spPr>
          <a:xfrm>
            <a:off x="210403" y="5021009"/>
            <a:ext cx="1371600" cy="912737"/>
          </a:xfrm>
          <a:prstGeom prst="rect">
            <a:avLst/>
          </a:prstGeom>
        </p:spPr>
      </p:pic>
      <p:pic>
        <p:nvPicPr>
          <p:cNvPr id="2" name="Picture 1">
            <a:extLst>
              <a:ext uri="{FF2B5EF4-FFF2-40B4-BE49-F238E27FC236}">
                <a16:creationId xmlns:a16="http://schemas.microsoft.com/office/drawing/2014/main" id="{6FD337F1-5C93-C044-95BF-817174970DCF}"/>
              </a:ext>
            </a:extLst>
          </p:cNvPr>
          <p:cNvPicPr>
            <a:picLocks noChangeAspect="1"/>
          </p:cNvPicPr>
          <p:nvPr/>
        </p:nvPicPr>
        <p:blipFill>
          <a:blip r:embed="rId12"/>
          <a:stretch>
            <a:fillRect/>
          </a:stretch>
        </p:blipFill>
        <p:spPr>
          <a:xfrm>
            <a:off x="8131481" y="15856"/>
            <a:ext cx="1076350" cy="1076350"/>
          </a:xfrm>
          <a:prstGeom prst="rect">
            <a:avLst/>
          </a:prstGeom>
        </p:spPr>
      </p:pic>
    </p:spTree>
    <p:custDataLst>
      <p:tags r:id="rId1"/>
    </p:custDataLst>
    <p:extLst>
      <p:ext uri="{BB962C8B-B14F-4D97-AF65-F5344CB8AC3E}">
        <p14:creationId xmlns:p14="http://schemas.microsoft.com/office/powerpoint/2010/main" val="3555692298"/>
      </p:ext>
    </p:extLst>
  </p:cSld>
  <p:clrMapOvr>
    <a:masterClrMapping/>
  </p:clrMapOvr>
  <mc:AlternateContent xmlns:mc="http://schemas.openxmlformats.org/markup-compatibility/2006" xmlns:p14="http://schemas.microsoft.com/office/powerpoint/2010/main">
    <mc:Choice Requires="p14">
      <p:transition spd="slow" p14:dur="2000" advTm="156148"/>
    </mc:Choice>
    <mc:Fallback xmlns="">
      <p:transition spd="slow" advTm="1561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56" grpId="0"/>
      <p:bldP spid="5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90247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picture containing outdoor, grass, sky, mountain&#10;&#10;Description automatically generated">
            <a:extLst>
              <a:ext uri="{FF2B5EF4-FFF2-40B4-BE49-F238E27FC236}">
                <a16:creationId xmlns:a16="http://schemas.microsoft.com/office/drawing/2014/main" id="{7962C018-C3E2-4942-A59D-862F492D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0" cy="0"/>
          </a:xfrm>
          <a:prstGeom prst="rect">
            <a:avLst/>
          </a:prstGeom>
        </p:spPr>
      </p:pic>
      <p:pic>
        <p:nvPicPr>
          <p:cNvPr id="6" name="Picture 5" descr="A group of people posing for a photo&#10;&#10;Description automatically generated with medium confidence">
            <a:extLst>
              <a:ext uri="{FF2B5EF4-FFF2-40B4-BE49-F238E27FC236}">
                <a16:creationId xmlns:a16="http://schemas.microsoft.com/office/drawing/2014/main" id="{5CEB435F-3510-5342-A3C0-7D4C11360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9869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altLang="en-US" b="1" u="sng" dirty="0"/>
              <a:t>R</a:t>
            </a:r>
            <a:r>
              <a:rPr lang="en-US" altLang="en-US" b="1" dirty="0"/>
              <a:t>ecreation</a:t>
            </a:r>
          </a:p>
        </p:txBody>
      </p:sp>
      <p:sp>
        <p:nvSpPr>
          <p:cNvPr id="21506" name="Rectangle 3"/>
          <p:cNvSpPr>
            <a:spLocks noGrp="1" noChangeArrowheads="1"/>
          </p:cNvSpPr>
          <p:nvPr>
            <p:ph idx="1"/>
          </p:nvPr>
        </p:nvSpPr>
        <p:spPr>
          <a:xfrm>
            <a:off x="381000" y="1828800"/>
            <a:ext cx="8178800" cy="4171950"/>
          </a:xfrm>
        </p:spPr>
        <p:txBody>
          <a:bodyPr/>
          <a:lstStyle/>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a:buFont typeface="Monotype Sorts" charset="0"/>
              <a:buChar char="z"/>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p:txBody>
      </p:sp>
      <p:pic>
        <p:nvPicPr>
          <p:cNvPr id="4" name="Picture 3" descr="A person skiing on the snow&#10;&#10;Description automatically generated with medium confidence">
            <a:extLst>
              <a:ext uri="{FF2B5EF4-FFF2-40B4-BE49-F238E27FC236}">
                <a16:creationId xmlns:a16="http://schemas.microsoft.com/office/drawing/2014/main" id="{3245F0AF-C3B7-4F46-BF90-73CCF1565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90603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f8a0a36a-c654-4f96-9485-ba41f31d6af6"/>
  <p:tag name="SLIDO_EVENT_UUID" val="313c31fe-2785-406a-aba2-d9f224321779"/>
  <p:tag name="SLIDO_EVENT_SECTION_UUID" val="9a12b16c-50d6-4319-870b-6a0f3b5469e7"/>
</p:tagLst>
</file>

<file path=ppt/tags/tag1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1.xml><?xml version="1.0" encoding="utf-8"?>
<p:tagLst xmlns:a="http://schemas.openxmlformats.org/drawingml/2006/main" xmlns:r="http://schemas.openxmlformats.org/officeDocument/2006/relationships" xmlns:p="http://schemas.openxmlformats.org/presentationml/2006/main">
  <p:tag name="SLIDO_ELEMENT" val="title"/>
</p:tagLst>
</file>

<file path=ppt/tags/tag12.xml><?xml version="1.0" encoding="utf-8"?>
<p:tagLst xmlns:a="http://schemas.openxmlformats.org/drawingml/2006/main" xmlns:r="http://schemas.openxmlformats.org/officeDocument/2006/relationships" xmlns:p="http://schemas.openxmlformats.org/presentationml/2006/main">
  <p:tag name="SLIDO_TYPE" val="SlidoPoll"/>
  <p:tag name="SLIDO_POLL_UUID" val="9153fa0f-298b-4c13-864e-c94595b65a22"/>
  <p:tag name="SLIDO_TIMELINE" val="W3sicG9sbFF1ZXN0aW9uVXVpZCI6IjQ4ZjA1NDdmLTM3YTYtNGVjNi1hOGJiLWMxODNlZjVmNzQxNiIsInNob3dSZXN1bHRzIjp0cnVlfV0="/>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TIMING" val="|16.5|48"/>
</p:tagLst>
</file>

<file path=ppt/tags/tag3.xml><?xml version="1.0" encoding="utf-8"?>
<p:tagLst xmlns:a="http://schemas.openxmlformats.org/drawingml/2006/main" xmlns:r="http://schemas.openxmlformats.org/officeDocument/2006/relationships" xmlns:p="http://schemas.openxmlformats.org/presentationml/2006/main">
  <p:tag name="TIMING" val="|41.2|51.9|54.3|43.2"/>
</p:tagLst>
</file>

<file path=ppt/tags/tag4.xml><?xml version="1.0" encoding="utf-8"?>
<p:tagLst xmlns:a="http://schemas.openxmlformats.org/drawingml/2006/main" xmlns:r="http://schemas.openxmlformats.org/officeDocument/2006/relationships" xmlns:p="http://schemas.openxmlformats.org/presentationml/2006/main">
  <p:tag name="TIMING" val="|37|8.4|6.4|6.8|8|8.1|79.3"/>
</p:tagLst>
</file>

<file path=ppt/tags/tag5.xml><?xml version="1.0" encoding="utf-8"?>
<p:tagLst xmlns:a="http://schemas.openxmlformats.org/drawingml/2006/main" xmlns:r="http://schemas.openxmlformats.org/officeDocument/2006/relationships" xmlns:p="http://schemas.openxmlformats.org/presentationml/2006/main">
  <p:tag name="TIMING" val="|49.5|8.3|10.1"/>
</p:tagLst>
</file>

<file path=ppt/tags/tag6.xml><?xml version="1.0" encoding="utf-8"?>
<p:tagLst xmlns:a="http://schemas.openxmlformats.org/drawingml/2006/main" xmlns:r="http://schemas.openxmlformats.org/officeDocument/2006/relationships" xmlns:p="http://schemas.openxmlformats.org/presentationml/2006/main">
  <p:tag name="SLIDO_TYPE" val="SlidoPoll"/>
  <p:tag name="SLIDO_POLL_UUID" val="a345c043-8626-43be-9e58-3728d4223767"/>
  <p:tag name="SLIDO_TIMELINE" val="W3sicG9sbFF1ZXN0aW9uVXVpZCI6ImY5ZDBmYjBjLTBlMDUtNGRhNC04MDVlLTk3NGFhYWI4NTAxZCIsInNob3dSZXN1bHRzIjp0cnVlfV0="/>
</p:tagLst>
</file>

<file path=ppt/tags/tag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8.xml><?xml version="1.0" encoding="utf-8"?>
<p:tagLst xmlns:a="http://schemas.openxmlformats.org/drawingml/2006/main" xmlns:r="http://schemas.openxmlformats.org/officeDocument/2006/relationships" xmlns:p="http://schemas.openxmlformats.org/presentationml/2006/main">
  <p:tag name="SLIDO_ELEMENT" val="title"/>
</p:tagLst>
</file>

<file path=ppt/tags/tag9.xml><?xml version="1.0" encoding="utf-8"?>
<p:tagLst xmlns:a="http://schemas.openxmlformats.org/drawingml/2006/main" xmlns:r="http://schemas.openxmlformats.org/officeDocument/2006/relationships" xmlns:p="http://schemas.openxmlformats.org/presentationml/2006/main">
  <p:tag name="SLIDO_TYPE" val="SlidoPoll"/>
  <p:tag name="SLIDO_POLL_UUID" val="e04e8963-67d2-4795-85e6-8cb386520b2c"/>
  <p:tag name="SLIDO_TIMELINE" val="W3sic2hvd1Jlc3VsdHMiOnRydWUsInBvbGxRdWVzdGlvblV1aWQiOiI5ZGJjYmQ5YS03Mzg1LTQzZjAtODI5My1lNTZlMTQ1MmQ4NTcifV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2547</TotalTime>
  <Words>5155</Words>
  <Application>Microsoft Macintosh PowerPoint</Application>
  <PresentationFormat>On-screen Show (4:3)</PresentationFormat>
  <Paragraphs>406</Paragraphs>
  <Slides>27</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ＭＳ Ｐゴシック</vt:lpstr>
      <vt:lpstr>Aptos</vt:lpstr>
      <vt:lpstr>Arial</vt:lpstr>
      <vt:lpstr>Arial Black</vt:lpstr>
      <vt:lpstr>Arial Narrow</vt:lpstr>
      <vt:lpstr>Calibri</vt:lpstr>
      <vt:lpstr>Monotype Sorts</vt:lpstr>
      <vt:lpstr>Times New Roman</vt:lpstr>
      <vt:lpstr>Wingdings</vt:lpstr>
      <vt:lpstr>Office Theme</vt:lpstr>
      <vt:lpstr>LLMs for Software Engineering State of the Art &amp; Open Problems</vt:lpstr>
      <vt:lpstr>Family</vt:lpstr>
      <vt:lpstr>Family</vt:lpstr>
      <vt:lpstr>Occupation:  Faculty in Software Engineering</vt:lpstr>
      <vt:lpstr>  Work in Your Strength Zone but Reinvent Yourself</vt:lpstr>
      <vt:lpstr>My dream: Practical Impact on SW Development</vt:lpstr>
      <vt:lpstr>Recreation</vt:lpstr>
      <vt:lpstr>Recreation</vt:lpstr>
      <vt:lpstr>Recreation</vt:lpstr>
      <vt:lpstr>PowerPoint Presentation</vt:lpstr>
      <vt:lpstr>Motivation</vt:lpstr>
      <vt:lpstr>PowerPoint Presentation</vt:lpstr>
      <vt:lpstr>1. First Reactions &amp; Surprise Insights (5–7 min)</vt:lpstr>
      <vt:lpstr>PowerPoint Presentation</vt:lpstr>
      <vt:lpstr>PowerPoint Presentation</vt:lpstr>
      <vt:lpstr>PowerPoint Presentation</vt:lpstr>
      <vt:lpstr>2. Models, Data, and Practice Gaps (10–12 min)</vt:lpstr>
      <vt:lpstr>Model Architectures for SE Tasks</vt:lpstr>
      <vt:lpstr>3. Optimization, Prompting, and Hybridization (10 min)</vt:lpstr>
      <vt:lpstr>4. Evaluation, Non-Determinism, and Ground Truth (10–12 min)</vt:lpstr>
      <vt:lpstr>5. Tasks, Domains, and Future Directions (15 min)</vt:lpstr>
      <vt:lpstr>Hallucinations in LLM4SE: The Challenge</vt:lpstr>
      <vt:lpstr>Reducing Hallucinations: Techniques &amp; Hybrid Approaches</vt:lpstr>
      <vt:lpstr>Your Miscellaneous Questions</vt:lpstr>
      <vt:lpstr>Your Miscellaneous Questions – part 2</vt:lpstr>
      <vt:lpstr>Your Miscellaneous Questions – part 3</vt:lpstr>
      <vt:lpstr>Breakout Activity: Underserved SE Domains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Danny Dig</cp:lastModifiedBy>
  <cp:revision>30</cp:revision>
  <dcterms:created xsi:type="dcterms:W3CDTF">2013-01-27T09:14:16Z</dcterms:created>
  <dcterms:modified xsi:type="dcterms:W3CDTF">2025-08-26T21:54:27Z</dcterms:modified>
  <cp:category/>
</cp:coreProperties>
</file>